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0" r:id="rId1"/>
  </p:sldMasterIdLst>
  <p:notesMasterIdLst>
    <p:notesMasterId r:id="rId42"/>
  </p:notesMasterIdLst>
  <p:sldIdLst>
    <p:sldId id="257" r:id="rId2"/>
    <p:sldId id="264" r:id="rId3"/>
    <p:sldId id="270" r:id="rId4"/>
    <p:sldId id="271" r:id="rId5"/>
    <p:sldId id="262" r:id="rId6"/>
    <p:sldId id="272" r:id="rId7"/>
    <p:sldId id="267" r:id="rId8"/>
    <p:sldId id="287" r:id="rId9"/>
    <p:sldId id="286" r:id="rId10"/>
    <p:sldId id="288" r:id="rId11"/>
    <p:sldId id="289" r:id="rId12"/>
    <p:sldId id="281" r:id="rId13"/>
    <p:sldId id="298" r:id="rId14"/>
    <p:sldId id="276" r:id="rId15"/>
    <p:sldId id="273" r:id="rId16"/>
    <p:sldId id="274" r:id="rId17"/>
    <p:sldId id="261" r:id="rId18"/>
    <p:sldId id="293" r:id="rId19"/>
    <p:sldId id="294" r:id="rId20"/>
    <p:sldId id="295" r:id="rId21"/>
    <p:sldId id="296" r:id="rId22"/>
    <p:sldId id="297" r:id="rId23"/>
    <p:sldId id="258" r:id="rId24"/>
    <p:sldId id="282" r:id="rId25"/>
    <p:sldId id="283" r:id="rId26"/>
    <p:sldId id="284" r:id="rId27"/>
    <p:sldId id="285" r:id="rId28"/>
    <p:sldId id="260" r:id="rId29"/>
    <p:sldId id="300" r:id="rId30"/>
    <p:sldId id="290" r:id="rId31"/>
    <p:sldId id="291" r:id="rId32"/>
    <p:sldId id="268" r:id="rId33"/>
    <p:sldId id="292" r:id="rId34"/>
    <p:sldId id="259" r:id="rId35"/>
    <p:sldId id="263" r:id="rId36"/>
    <p:sldId id="301" r:id="rId37"/>
    <p:sldId id="302" r:id="rId38"/>
    <p:sldId id="269" r:id="rId39"/>
    <p:sldId id="303" r:id="rId40"/>
    <p:sldId id="299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5273"/>
  </p:normalViewPr>
  <p:slideViewPr>
    <p:cSldViewPr snapToGrid="0" snapToObjects="1">
      <p:cViewPr>
        <p:scale>
          <a:sx n="100" d="100"/>
          <a:sy n="100" d="100"/>
        </p:scale>
        <p:origin x="1000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52B9A-C8DC-CF4A-BADD-F3D3CAD72B72}" type="datetimeFigureOut">
              <a:rPr lang="en-US" smtClean="0"/>
              <a:t>9/13/19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AEA9D-B804-9840-8FF4-B2E653659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66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does my </a:t>
            </a:r>
            <a:r>
              <a:rPr lang="en-US" dirty="0" err="1"/>
              <a:t>garmin</a:t>
            </a:r>
            <a:r>
              <a:rPr lang="en-US" dirty="0"/>
              <a:t> think that I’m walking while </a:t>
            </a:r>
            <a:r>
              <a:rPr lang="en-US" dirty="0" err="1"/>
              <a:t>im</a:t>
            </a:r>
            <a:r>
              <a:rPr lang="en-US" dirty="0"/>
              <a:t> brushing my teeth.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AEA9D-B804-9840-8FF4-B2E6536597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86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 Y 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AEA9D-B804-9840-8FF4-B2E6536597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04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Yellow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AEA9D-B804-9840-8FF4-B2E6536597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00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Yellow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AEA9D-B804-9840-8FF4-B2E6536597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780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me questions at the end about class imbalance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AEA9D-B804-9840-8FF4-B2E6536597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50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Feel free to ask me questions about my architecture at the end of this 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AEA9D-B804-9840-8FF4-B2E65365974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47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test different combos for the business.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AEA9D-B804-9840-8FF4-B2E65365974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750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E488D-CBB4-8545-B38A-C155C9A69561}" type="datetimeFigureOut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E2BF8-33F5-164D-AFD2-05A7CC822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621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E488D-CBB4-8545-B38A-C155C9A69561}" type="datetimeFigureOut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E2BF8-33F5-164D-AFD2-05A7CC822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976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E488D-CBB4-8545-B38A-C155C9A69561}" type="datetimeFigureOut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E2BF8-33F5-164D-AFD2-05A7CC822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64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E488D-CBB4-8545-B38A-C155C9A69561}" type="datetimeFigureOut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E2BF8-33F5-164D-AFD2-05A7CC822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01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E488D-CBB4-8545-B38A-C155C9A69561}" type="datetimeFigureOut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E2BF8-33F5-164D-AFD2-05A7CC822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99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E488D-CBB4-8545-B38A-C155C9A69561}" type="datetimeFigureOut">
              <a:rPr lang="en-US" smtClean="0"/>
              <a:t>9/12/19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E2BF8-33F5-164D-AFD2-05A7CC822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825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E488D-CBB4-8545-B38A-C155C9A69561}" type="datetimeFigureOut">
              <a:rPr lang="en-US" smtClean="0"/>
              <a:t>9/12/19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E2BF8-33F5-164D-AFD2-05A7CC822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31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E488D-CBB4-8545-B38A-C155C9A69561}" type="datetimeFigureOut">
              <a:rPr lang="en-US" smtClean="0"/>
              <a:t>9/12/19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E2BF8-33F5-164D-AFD2-05A7CC822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527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E488D-CBB4-8545-B38A-C155C9A69561}" type="datetimeFigureOut">
              <a:rPr lang="en-US" smtClean="0"/>
              <a:t>9/12/19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E2BF8-33F5-164D-AFD2-05A7CC822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707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E488D-CBB4-8545-B38A-C155C9A69561}" type="datetimeFigureOut">
              <a:rPr lang="en-US" smtClean="0"/>
              <a:t>9/12/19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E2BF8-33F5-164D-AFD2-05A7CC822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26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E488D-CBB4-8545-B38A-C155C9A69561}" type="datetimeFigureOut">
              <a:rPr lang="en-US" smtClean="0"/>
              <a:t>9/12/19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E2BF8-33F5-164D-AFD2-05A7CC822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578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FE488D-CBB4-8545-B38A-C155C9A69561}" type="datetimeFigureOut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E2BF8-33F5-164D-AFD2-05A7CC822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4564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microsoft.com/office/2007/relationships/hdphoto" Target="../media/hdphoto8.wdp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0.wdp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5" Type="http://schemas.openxmlformats.org/officeDocument/2006/relationships/image" Target="../media/image13.png"/><Relationship Id="rId4" Type="http://schemas.microsoft.com/office/2007/relationships/hdphoto" Target="../media/hdphoto14.wdp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7.wdp"/><Relationship Id="rId5" Type="http://schemas.openxmlformats.org/officeDocument/2006/relationships/image" Target="../media/image15.png"/><Relationship Id="rId4" Type="http://schemas.microsoft.com/office/2007/relationships/hdphoto" Target="../media/hdphoto16.wdp"/><Relationship Id="rId9" Type="http://schemas.microsoft.com/office/2007/relationships/hdphoto" Target="../media/hdphoto18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9.wdp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sv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8.svg"/><Relationship Id="rId7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0.svg"/><Relationship Id="rId7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2.svg"/><Relationship Id="rId7" Type="http://schemas.openxmlformats.org/officeDocument/2006/relationships/image" Target="../media/image2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tif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4.svg"/><Relationship Id="rId7" Type="http://schemas.openxmlformats.org/officeDocument/2006/relationships/image" Target="../media/image2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tiff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2.wdp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6.wdp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8.wdp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tiff"/><Relationship Id="rId3" Type="http://schemas.microsoft.com/office/2007/relationships/hdphoto" Target="../media/hdphoto29.wdp"/><Relationship Id="rId7" Type="http://schemas.openxmlformats.org/officeDocument/2006/relationships/image" Target="../media/image42.tif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0.wdp"/><Relationship Id="rId5" Type="http://schemas.openxmlformats.org/officeDocument/2006/relationships/image" Target="../media/image41.png"/><Relationship Id="rId4" Type="http://schemas.openxmlformats.org/officeDocument/2006/relationships/image" Target="../media/image40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microsoft.com/office/2007/relationships/hdphoto" Target="../media/hdphoto3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microsoft.com/office/2007/relationships/hdphoto" Target="../media/hdphoto3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3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34.wdp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microsoft.com/office/2007/relationships/hdphoto" Target="../media/hdphoto7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F2595-1BBD-FA4A-92D0-C0D55369C0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88571"/>
            <a:ext cx="12192000" cy="1904999"/>
          </a:xfrm>
          <a:solidFill>
            <a:srgbClr val="000000">
              <a:alpha val="50588"/>
            </a:srgbClr>
          </a:solidFill>
        </p:spPr>
        <p:txBody>
          <a:bodyPr anchor="ctr">
            <a:noAutofit/>
          </a:bodyPr>
          <a:lstStyle/>
          <a:p>
            <a:pPr algn="l"/>
            <a:r>
              <a:rPr lang="en-US" b="1" dirty="0">
                <a:latin typeface="Palatino" pitchFamily="2" charset="77"/>
                <a:ea typeface="Palatino" pitchFamily="2" charset="77"/>
              </a:rPr>
              <a:t>Detecting Athletic Movements With Smart Apparel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A1533F0-008F-3147-9E33-ABEE827707BC}"/>
              </a:ext>
            </a:extLst>
          </p:cNvPr>
          <p:cNvSpPr txBox="1">
            <a:spLocks/>
          </p:cNvSpPr>
          <p:nvPr/>
        </p:nvSpPr>
        <p:spPr>
          <a:xfrm>
            <a:off x="0" y="4267201"/>
            <a:ext cx="12192000" cy="1643742"/>
          </a:xfrm>
          <a:prstGeom prst="rect">
            <a:avLst/>
          </a:prstGeom>
          <a:solidFill>
            <a:srgbClr val="000000">
              <a:alpha val="50588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000" b="1" dirty="0">
                <a:latin typeface="Palatino" pitchFamily="2" charset="77"/>
                <a:ea typeface="Palatino" pitchFamily="2" charset="77"/>
              </a:rPr>
              <a:t>	D. Alex Lou</a:t>
            </a:r>
          </a:p>
          <a:p>
            <a:pPr algn="l">
              <a:lnSpc>
                <a:spcPct val="100000"/>
              </a:lnSpc>
            </a:pPr>
            <a:r>
              <a:rPr lang="en-US" sz="2800" b="1" dirty="0">
                <a:latin typeface="Palatino" pitchFamily="2" charset="77"/>
                <a:ea typeface="Palatino" pitchFamily="2" charset="77"/>
              </a:rPr>
              <a:t>	Data Scientist | Economist</a:t>
            </a:r>
          </a:p>
        </p:txBody>
      </p:sp>
    </p:spTree>
    <p:extLst>
      <p:ext uri="{BB962C8B-B14F-4D97-AF65-F5344CB8AC3E}">
        <p14:creationId xmlns:p14="http://schemas.microsoft.com/office/powerpoint/2010/main" val="4246205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5C1A5-C0E9-4B4D-9184-A8330811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ook" panose="02000503020000020003" pitchFamily="2" charset="0"/>
              </a:rPr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37A5C-D78A-F249-939A-7BE5BCBEE9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0365" y="1825625"/>
            <a:ext cx="6270173" cy="2784475"/>
          </a:xfrm>
        </p:spPr>
        <p:txBody>
          <a:bodyPr>
            <a:normAutofit fontScale="92500"/>
          </a:bodyPr>
          <a:lstStyle/>
          <a:p>
            <a:pPr>
              <a:lnSpc>
                <a:spcPct val="125000"/>
              </a:lnSpc>
            </a:pPr>
            <a:r>
              <a:rPr lang="en-US" sz="3000" dirty="0">
                <a:latin typeface="Avenir Book" panose="02000503020000020003" pitchFamily="2" charset="0"/>
              </a:rPr>
              <a:t>UCI Machine Learning Repository</a:t>
            </a:r>
          </a:p>
          <a:p>
            <a:pPr lvl="1">
              <a:lnSpc>
                <a:spcPct val="125000"/>
              </a:lnSpc>
            </a:pPr>
            <a:r>
              <a:rPr lang="en-US" sz="2600" dirty="0">
                <a:latin typeface="Avenir Book" panose="02000503020000020003" pitchFamily="2" charset="0"/>
              </a:rPr>
              <a:t>9 Different Simultaneous I.M.U. Sensors</a:t>
            </a:r>
          </a:p>
          <a:p>
            <a:pPr lvl="1">
              <a:lnSpc>
                <a:spcPct val="125000"/>
              </a:lnSpc>
            </a:pPr>
            <a:r>
              <a:rPr lang="en-US" sz="2600" dirty="0">
                <a:latin typeface="Avenir Book" panose="02000503020000020003" pitchFamily="2" charset="0"/>
              </a:rPr>
              <a:t>17 Different Human Subjects</a:t>
            </a:r>
          </a:p>
          <a:p>
            <a:pPr lvl="1">
              <a:lnSpc>
                <a:spcPct val="125000"/>
              </a:lnSpc>
            </a:pPr>
            <a:r>
              <a:rPr lang="en-US" sz="2600" dirty="0">
                <a:latin typeface="Avenir Book" panose="02000503020000020003" pitchFamily="2" charset="0"/>
              </a:rPr>
              <a:t>2.6 Million Rows</a:t>
            </a:r>
          </a:p>
          <a:p>
            <a:pPr lvl="1">
              <a:lnSpc>
                <a:spcPct val="125000"/>
              </a:lnSpc>
            </a:pPr>
            <a:r>
              <a:rPr lang="en-US" sz="2600" dirty="0">
                <a:latin typeface="Avenir Book" panose="02000503020000020003" pitchFamily="2" charset="0"/>
              </a:rPr>
              <a:t>120 Columns</a:t>
            </a:r>
          </a:p>
          <a:p>
            <a:pPr marL="457200" lvl="1" indent="0">
              <a:buNone/>
            </a:pPr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7B1C06-8647-A744-B98E-C9E3487992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9428"/>
          <a:stretch/>
        </p:blipFill>
        <p:spPr>
          <a:xfrm>
            <a:off x="9580176" y="5061856"/>
            <a:ext cx="2611823" cy="1796143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4F2011B-F5C1-0646-B241-43DF40A893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7731"/>
          <a:stretch/>
        </p:blipFill>
        <p:spPr>
          <a:xfrm>
            <a:off x="6683829" y="1825625"/>
            <a:ext cx="4669971" cy="294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58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5C1A5-C0E9-4B4D-9184-A8330811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ook" panose="02000503020000020003" pitchFamily="2" charset="0"/>
              </a:rPr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37A5C-D78A-F249-939A-7BE5BCBEE9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0365" y="1825625"/>
            <a:ext cx="6270173" cy="3038475"/>
          </a:xfrm>
        </p:spPr>
        <p:txBody>
          <a:bodyPr>
            <a:normAutofit fontScale="92500"/>
          </a:bodyPr>
          <a:lstStyle/>
          <a:p>
            <a:pPr>
              <a:lnSpc>
                <a:spcPct val="125000"/>
              </a:lnSpc>
            </a:pPr>
            <a:r>
              <a:rPr lang="en-US" sz="3000" dirty="0">
                <a:latin typeface="Avenir Book" panose="02000503020000020003" pitchFamily="2" charset="0"/>
              </a:rPr>
              <a:t>UCI Machine Learning Repository</a:t>
            </a:r>
          </a:p>
          <a:p>
            <a:pPr lvl="1">
              <a:lnSpc>
                <a:spcPct val="125000"/>
              </a:lnSpc>
            </a:pPr>
            <a:r>
              <a:rPr lang="en-US" sz="2600" dirty="0">
                <a:latin typeface="Avenir Book" panose="02000503020000020003" pitchFamily="2" charset="0"/>
              </a:rPr>
              <a:t>9 Different Simultaneous I.M.U. Sensors</a:t>
            </a:r>
          </a:p>
          <a:p>
            <a:pPr lvl="1">
              <a:lnSpc>
                <a:spcPct val="125000"/>
              </a:lnSpc>
            </a:pPr>
            <a:r>
              <a:rPr lang="en-US" sz="2600" dirty="0">
                <a:latin typeface="Avenir Book" panose="02000503020000020003" pitchFamily="2" charset="0"/>
              </a:rPr>
              <a:t>17 Different Human Subjects</a:t>
            </a:r>
          </a:p>
          <a:p>
            <a:pPr lvl="1">
              <a:lnSpc>
                <a:spcPct val="125000"/>
              </a:lnSpc>
            </a:pPr>
            <a:r>
              <a:rPr lang="en-US" sz="2600" dirty="0">
                <a:latin typeface="Avenir Book" panose="02000503020000020003" pitchFamily="2" charset="0"/>
              </a:rPr>
              <a:t>2.6 Million Rows</a:t>
            </a:r>
          </a:p>
          <a:p>
            <a:pPr lvl="1">
              <a:lnSpc>
                <a:spcPct val="125000"/>
              </a:lnSpc>
            </a:pPr>
            <a:r>
              <a:rPr lang="en-US" sz="2600" dirty="0">
                <a:latin typeface="Avenir Book" panose="02000503020000020003" pitchFamily="2" charset="0"/>
              </a:rPr>
              <a:t>120 Columns</a:t>
            </a:r>
          </a:p>
          <a:p>
            <a:pPr lvl="1">
              <a:buFont typeface="Wingdings" pitchFamily="2" charset="2"/>
              <a:buChar char="Ø"/>
            </a:pPr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7B1C06-8647-A744-B98E-C9E3487992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9428"/>
          <a:stretch/>
        </p:blipFill>
        <p:spPr>
          <a:xfrm>
            <a:off x="9580176" y="5061856"/>
            <a:ext cx="2611823" cy="1796143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4F2011B-F5C1-0646-B241-43DF40A893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7731"/>
          <a:stretch/>
        </p:blipFill>
        <p:spPr>
          <a:xfrm>
            <a:off x="6683829" y="1825625"/>
            <a:ext cx="4669971" cy="294090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854B471-E667-B74D-AE71-5253D8A447F2}"/>
              </a:ext>
            </a:extLst>
          </p:cNvPr>
          <p:cNvSpPr txBox="1">
            <a:spLocks/>
          </p:cNvSpPr>
          <p:nvPr/>
        </p:nvSpPr>
        <p:spPr>
          <a:xfrm>
            <a:off x="250365" y="5195205"/>
            <a:ext cx="9329811" cy="11375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buNone/>
            </a:pPr>
            <a:r>
              <a:rPr lang="en-US" u="sng" dirty="0">
                <a:latin typeface="Avenir Book" panose="02000503020000020003" pitchFamily="2" charset="0"/>
              </a:rPr>
              <a:t>Key Note: </a:t>
            </a:r>
          </a:p>
          <a:p>
            <a:pPr marL="0" indent="0">
              <a:lnSpc>
                <a:spcPct val="125000"/>
              </a:lnSpc>
              <a:buNone/>
            </a:pPr>
            <a:r>
              <a:rPr lang="en-US" dirty="0">
                <a:latin typeface="Avenir Book" panose="02000503020000020003" pitchFamily="2" charset="0"/>
              </a:rPr>
              <a:t>	Panel Data (</a:t>
            </a:r>
            <a:r>
              <a:rPr lang="en-US" b="1" dirty="0">
                <a:latin typeface="Avenir Book" panose="02000503020000020003" pitchFamily="2" charset="0"/>
              </a:rPr>
              <a:t>Time-Series</a:t>
            </a:r>
            <a:r>
              <a:rPr lang="en-US" dirty="0">
                <a:latin typeface="Avenir Book" panose="02000503020000020003" pitchFamily="2" charset="0"/>
              </a:rPr>
              <a:t> Data For Each Subject)   </a:t>
            </a:r>
          </a:p>
        </p:txBody>
      </p:sp>
    </p:spTree>
    <p:extLst>
      <p:ext uri="{BB962C8B-B14F-4D97-AF65-F5344CB8AC3E}">
        <p14:creationId xmlns:p14="http://schemas.microsoft.com/office/powerpoint/2010/main" val="3938785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86B40C-9FD1-D242-9755-7161E0567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ook" panose="02000503020000020003" pitchFamily="2" charset="0"/>
              </a:rPr>
              <a:t>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8E32F4-FDB3-6143-8CB6-1F69D23D94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 l="24832" b="41392"/>
          <a:stretch/>
        </p:blipFill>
        <p:spPr>
          <a:xfrm>
            <a:off x="9406682" y="5229225"/>
            <a:ext cx="2785317" cy="162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29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30E22EF-7B76-1B48-BF2B-A61743BB4B7A}"/>
              </a:ext>
            </a:extLst>
          </p:cNvPr>
          <p:cNvSpPr/>
          <p:nvPr/>
        </p:nvSpPr>
        <p:spPr>
          <a:xfrm>
            <a:off x="4215625" y="2615878"/>
            <a:ext cx="3271827" cy="1964829"/>
          </a:xfrm>
          <a:prstGeom prst="rect">
            <a:avLst/>
          </a:prstGeom>
          <a:solidFill>
            <a:schemeClr val="dk1">
              <a:alpha val="64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2C75D8-12FE-B64F-B43F-DF0F809FF1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 l="24832" b="41392"/>
          <a:stretch/>
        </p:blipFill>
        <p:spPr>
          <a:xfrm>
            <a:off x="9406682" y="5229225"/>
            <a:ext cx="2785317" cy="16287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5C1A5-C0E9-4B4D-9184-A8330811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ook" panose="02000503020000020003" pitchFamily="2" charset="0"/>
              </a:rPr>
              <a:t>Data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94CBEE-F8BE-3B45-A1E1-C170F244E4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00" t="66681" r="88218" b="27102"/>
          <a:stretch/>
        </p:blipFill>
        <p:spPr>
          <a:xfrm>
            <a:off x="4273501" y="3231316"/>
            <a:ext cx="1178175" cy="4051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E07F46-5A81-9B4E-89BE-2110C06EDB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71" t="57737" r="77652" b="36376"/>
          <a:stretch/>
        </p:blipFill>
        <p:spPr>
          <a:xfrm>
            <a:off x="4215625" y="2615878"/>
            <a:ext cx="3213952" cy="4051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028D33-9E54-E144-A6F0-B5D952B7DF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71" t="63605" r="77652" b="33319"/>
          <a:stretch/>
        </p:blipFill>
        <p:spPr>
          <a:xfrm>
            <a:off x="4215625" y="2969341"/>
            <a:ext cx="3271827" cy="3800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CD6DD9-B4FF-F546-8995-CBB48998A1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71" t="63605" r="77652" b="33319"/>
          <a:stretch/>
        </p:blipFill>
        <p:spPr>
          <a:xfrm>
            <a:off x="4215625" y="3472240"/>
            <a:ext cx="3271827" cy="3888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118203-484F-C54E-A2BA-E0758B3859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71" t="63605" r="77652" b="33319"/>
          <a:stretch/>
        </p:blipFill>
        <p:spPr>
          <a:xfrm>
            <a:off x="4215625" y="3952616"/>
            <a:ext cx="3271827" cy="3888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44DE73C-9447-1D4F-9D83-F3092888CD19}"/>
              </a:ext>
            </a:extLst>
          </p:cNvPr>
          <p:cNvSpPr>
            <a:spLocks/>
          </p:cNvSpPr>
          <p:nvPr/>
        </p:nvSpPr>
        <p:spPr>
          <a:xfrm>
            <a:off x="4215625" y="2615878"/>
            <a:ext cx="3271827" cy="19648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CBB048A-3146-4C4F-BEB9-F03A7C9481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558" t="73822" r="21974" b="19373"/>
          <a:stretch/>
        </p:blipFill>
        <p:spPr>
          <a:xfrm>
            <a:off x="4260801" y="3687151"/>
            <a:ext cx="848340" cy="4018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A93F52-F7DD-F745-9018-9187AE36B3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535" t="89990" r="21688" b="3418"/>
          <a:stretch/>
        </p:blipFill>
        <p:spPr>
          <a:xfrm>
            <a:off x="4260433" y="4147034"/>
            <a:ext cx="925275" cy="40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30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2C75D8-12FE-B64F-B43F-DF0F809FF1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 l="24832" b="41392"/>
          <a:stretch/>
        </p:blipFill>
        <p:spPr>
          <a:xfrm>
            <a:off x="9406682" y="5229225"/>
            <a:ext cx="2785317" cy="16287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67F013A-6368-B04A-80F3-2A7BA29BA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838" y="1519733"/>
            <a:ext cx="11511662" cy="4381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5C1A5-C0E9-4B4D-9184-A8330811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ook" panose="02000503020000020003" pitchFamily="2" charset="0"/>
              </a:rPr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640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2C75D8-12FE-B64F-B43F-DF0F809FF1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 l="24832" b="41392"/>
          <a:stretch/>
        </p:blipFill>
        <p:spPr>
          <a:xfrm>
            <a:off x="9406682" y="5229225"/>
            <a:ext cx="2785317" cy="16287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CAF0E6-DB9B-B948-92CC-695B0882CA6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  <a14:imgEffect>
                      <a14:brightnessContrast bright="-4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5838" y="1519733"/>
            <a:ext cx="11511662" cy="4381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5C1A5-C0E9-4B4D-9184-A8330811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ook" panose="02000503020000020003" pitchFamily="2" charset="0"/>
              </a:rPr>
              <a:t>Data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4DB86B-C10D-0B4A-93E6-2C646C9CCB3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 r="73475" b="25410"/>
          <a:stretch/>
        </p:blipFill>
        <p:spPr>
          <a:xfrm>
            <a:off x="235838" y="1519733"/>
            <a:ext cx="3053462" cy="326816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831B6E7-47D1-7441-A1E8-178070084747}"/>
              </a:ext>
            </a:extLst>
          </p:cNvPr>
          <p:cNvSpPr>
            <a:spLocks/>
          </p:cNvSpPr>
          <p:nvPr/>
        </p:nvSpPr>
        <p:spPr>
          <a:xfrm>
            <a:off x="427962" y="1908767"/>
            <a:ext cx="2861336" cy="9985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D03772-7A4C-104C-8923-D0524CE74957}"/>
              </a:ext>
            </a:extLst>
          </p:cNvPr>
          <p:cNvSpPr/>
          <p:nvPr/>
        </p:nvSpPr>
        <p:spPr>
          <a:xfrm>
            <a:off x="427962" y="2973134"/>
            <a:ext cx="2861337" cy="175871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82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322FA77-2530-4645-ABBB-5552752B6E12}"/>
              </a:ext>
            </a:extLst>
          </p:cNvPr>
          <p:cNvCxnSpPr>
            <a:cxnSpLocks/>
          </p:cNvCxnSpPr>
          <p:nvPr/>
        </p:nvCxnSpPr>
        <p:spPr>
          <a:xfrm>
            <a:off x="3258750" y="4741159"/>
            <a:ext cx="6773001" cy="1703608"/>
          </a:xfrm>
          <a:prstGeom prst="line">
            <a:avLst/>
          </a:prstGeom>
          <a:ln w="38100">
            <a:solidFill>
              <a:schemeClr val="tx1"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655C1A5-C0E9-4B4D-9184-A8330811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ook" panose="02000503020000020003" pitchFamily="2" charset="0"/>
              </a:rPr>
              <a:t>Data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2C75D8-12FE-B64F-B43F-DF0F809FF1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 l="24832" b="41392"/>
          <a:stretch/>
        </p:blipFill>
        <p:spPr>
          <a:xfrm>
            <a:off x="9406682" y="5229225"/>
            <a:ext cx="2785317" cy="16287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111B33-812D-D14F-8021-A5F48178821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  <a14:imgEffect>
                      <a14:brightnessContrast bright="-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051" y="1531113"/>
            <a:ext cx="11511662" cy="43815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831B6E7-47D1-7441-A1E8-178070084747}"/>
              </a:ext>
            </a:extLst>
          </p:cNvPr>
          <p:cNvSpPr>
            <a:spLocks/>
          </p:cNvSpPr>
          <p:nvPr/>
        </p:nvSpPr>
        <p:spPr>
          <a:xfrm>
            <a:off x="415262" y="1909892"/>
            <a:ext cx="2842362" cy="998551"/>
          </a:xfrm>
          <a:prstGeom prst="rect">
            <a:avLst/>
          </a:prstGeom>
          <a:noFill/>
          <a:ln w="38100">
            <a:solidFill>
              <a:schemeClr val="tx1"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D03772-7A4C-104C-8923-D0524CE74957}"/>
              </a:ext>
            </a:extLst>
          </p:cNvPr>
          <p:cNvSpPr/>
          <p:nvPr/>
        </p:nvSpPr>
        <p:spPr>
          <a:xfrm>
            <a:off x="416387" y="2960434"/>
            <a:ext cx="2842363" cy="1758712"/>
          </a:xfrm>
          <a:prstGeom prst="rect">
            <a:avLst/>
          </a:prstGeom>
          <a:noFill/>
          <a:ln w="38100">
            <a:solidFill>
              <a:schemeClr val="tx1"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EEA242D-743C-7349-BE31-61831C8DBDF1}"/>
              </a:ext>
            </a:extLst>
          </p:cNvPr>
          <p:cNvSpPr/>
          <p:nvPr/>
        </p:nvSpPr>
        <p:spPr>
          <a:xfrm>
            <a:off x="4831646" y="1715017"/>
            <a:ext cx="5190810" cy="1632885"/>
          </a:xfrm>
          <a:prstGeom prst="rect">
            <a:avLst/>
          </a:prstGeom>
          <a:solidFill>
            <a:schemeClr val="dk1">
              <a:alpha val="64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7617BA9-AEEF-234A-90A3-C480176B9163}"/>
              </a:ext>
            </a:extLst>
          </p:cNvPr>
          <p:cNvSpPr/>
          <p:nvPr/>
        </p:nvSpPr>
        <p:spPr>
          <a:xfrm>
            <a:off x="4850710" y="3702565"/>
            <a:ext cx="5190810" cy="2785412"/>
          </a:xfrm>
          <a:prstGeom prst="rect">
            <a:avLst/>
          </a:prstGeom>
          <a:solidFill>
            <a:schemeClr val="dk1">
              <a:alpha val="64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A25CF30-0023-C343-87DC-6BD0279E075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 l="848" t="32226" r="69995" b="25181"/>
          <a:stretch/>
        </p:blipFill>
        <p:spPr>
          <a:xfrm>
            <a:off x="4746366" y="3628215"/>
            <a:ext cx="5282345" cy="293705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506A78A-6EB5-E34A-B49E-3ACE6E1A2B13}"/>
              </a:ext>
            </a:extLst>
          </p:cNvPr>
          <p:cNvSpPr/>
          <p:nvPr/>
        </p:nvSpPr>
        <p:spPr>
          <a:xfrm>
            <a:off x="4840941" y="3658725"/>
            <a:ext cx="5190810" cy="279874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B2A958-201F-3744-866D-34924241A6B0}"/>
              </a:ext>
            </a:extLst>
          </p:cNvPr>
          <p:cNvCxnSpPr>
            <a:cxnSpLocks/>
          </p:cNvCxnSpPr>
          <p:nvPr/>
        </p:nvCxnSpPr>
        <p:spPr>
          <a:xfrm>
            <a:off x="444500" y="2896223"/>
            <a:ext cx="4396441" cy="434955"/>
          </a:xfrm>
          <a:prstGeom prst="line">
            <a:avLst/>
          </a:prstGeom>
          <a:ln w="38100">
            <a:solidFill>
              <a:schemeClr val="tx1"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514B18-B247-0A4C-AA98-B7F550D565EC}"/>
              </a:ext>
            </a:extLst>
          </p:cNvPr>
          <p:cNvCxnSpPr>
            <a:cxnSpLocks/>
          </p:cNvCxnSpPr>
          <p:nvPr/>
        </p:nvCxnSpPr>
        <p:spPr>
          <a:xfrm>
            <a:off x="444500" y="4741159"/>
            <a:ext cx="4396441" cy="1703608"/>
          </a:xfrm>
          <a:prstGeom prst="line">
            <a:avLst/>
          </a:prstGeom>
          <a:ln w="38100">
            <a:solidFill>
              <a:schemeClr val="tx1"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D01ACAF-2A05-7E4A-A698-F9C31BF60044}"/>
              </a:ext>
            </a:extLst>
          </p:cNvPr>
          <p:cNvCxnSpPr>
            <a:cxnSpLocks/>
          </p:cNvCxnSpPr>
          <p:nvPr/>
        </p:nvCxnSpPr>
        <p:spPr>
          <a:xfrm flipV="1">
            <a:off x="444500" y="1762718"/>
            <a:ext cx="4396441" cy="155735"/>
          </a:xfrm>
          <a:prstGeom prst="line">
            <a:avLst/>
          </a:prstGeom>
          <a:ln w="38100">
            <a:solidFill>
              <a:schemeClr val="tx1"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39EC4424-E278-764F-97E9-0808F64A681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 l="848" t="6317" r="69995" b="66004"/>
          <a:stretch/>
        </p:blipFill>
        <p:spPr>
          <a:xfrm>
            <a:off x="4707467" y="1603143"/>
            <a:ext cx="5314989" cy="182585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CBC6E8-193C-6044-AF9E-EB09222DEDD7}"/>
              </a:ext>
            </a:extLst>
          </p:cNvPr>
          <p:cNvSpPr/>
          <p:nvPr/>
        </p:nvSpPr>
        <p:spPr>
          <a:xfrm>
            <a:off x="4840941" y="1754435"/>
            <a:ext cx="5190810" cy="15934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621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5C1A5-C0E9-4B4D-9184-A8330811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85F03CB-FB20-E143-A971-AF88D33E5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800" y="285749"/>
            <a:ext cx="9668859" cy="6043038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5ED796-43D5-5348-8994-1BD77619C4B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7000"/>
                    </a14:imgEffect>
                    <a14:imgEffect>
                      <a14:saturation sat="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</a:extLst>
          </a:blip>
          <a:srcRect r="12713"/>
          <a:stretch/>
        </p:blipFill>
        <p:spPr>
          <a:xfrm>
            <a:off x="10817398" y="4495800"/>
            <a:ext cx="1374601" cy="236219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9EF994D-A7E2-A746-8B1C-9B6916C3A7C6}"/>
              </a:ext>
            </a:extLst>
          </p:cNvPr>
          <p:cNvSpPr/>
          <p:nvPr/>
        </p:nvSpPr>
        <p:spPr>
          <a:xfrm>
            <a:off x="4775200" y="584200"/>
            <a:ext cx="2463800" cy="381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761BE8-28A3-8E43-B4B6-E344DFE0154B}"/>
              </a:ext>
            </a:extLst>
          </p:cNvPr>
          <p:cNvSpPr txBox="1"/>
          <p:nvPr/>
        </p:nvSpPr>
        <p:spPr>
          <a:xfrm>
            <a:off x="4686300" y="450711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Class Imbalance</a:t>
            </a:r>
          </a:p>
        </p:txBody>
      </p:sp>
    </p:spTree>
    <p:extLst>
      <p:ext uri="{BB962C8B-B14F-4D97-AF65-F5344CB8AC3E}">
        <p14:creationId xmlns:p14="http://schemas.microsoft.com/office/powerpoint/2010/main" val="1470409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22087-3A66-3348-85AB-0842F2E8A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BC6A6823-6DBA-F94F-990C-ACCBAF29B8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7914" y="576943"/>
            <a:ext cx="8556171" cy="5704114"/>
          </a:xfr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83CDA70-6901-914E-8457-55EB2FBA08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098"/>
          <a:stretch/>
        </p:blipFill>
        <p:spPr>
          <a:xfrm>
            <a:off x="10242996" y="4120738"/>
            <a:ext cx="1949004" cy="273726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F7DBB3B-5705-3D47-9ECC-0FC1B89A00BD}"/>
              </a:ext>
            </a:extLst>
          </p:cNvPr>
          <p:cNvSpPr/>
          <p:nvPr/>
        </p:nvSpPr>
        <p:spPr>
          <a:xfrm>
            <a:off x="3200400" y="5577603"/>
            <a:ext cx="6184900" cy="3318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ED4F040-B4A3-EC45-ADF0-A0F0518B51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5529"/>
          <a:stretch/>
        </p:blipFill>
        <p:spPr>
          <a:xfrm>
            <a:off x="6221296" y="5628467"/>
            <a:ext cx="165920" cy="31588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32B241F-DCFC-B841-B4B1-B5666D8D08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511"/>
          <a:stretch/>
        </p:blipFill>
        <p:spPr>
          <a:xfrm>
            <a:off x="2818732" y="5611396"/>
            <a:ext cx="169699" cy="355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86BCE4B-99E1-C646-89A5-FD7DBF9D431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164" r="42666"/>
          <a:stretch/>
        </p:blipFill>
        <p:spPr>
          <a:xfrm>
            <a:off x="9457005" y="5628387"/>
            <a:ext cx="128541" cy="33183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A40D992-C8C6-3F4E-A2D9-C14A368E4C2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444" t="24899" r="33186" b="13989"/>
          <a:stretch/>
        </p:blipFill>
        <p:spPr>
          <a:xfrm>
            <a:off x="2808331" y="5579399"/>
            <a:ext cx="155575" cy="698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7D051B9-8505-A449-BD1E-EB1FFFFD169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444" t="24899" r="33186" b="13989"/>
          <a:stretch/>
        </p:blipFill>
        <p:spPr>
          <a:xfrm>
            <a:off x="9444028" y="5576224"/>
            <a:ext cx="155575" cy="698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AE2274B-5B9C-5641-9389-358FA8BF3C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444" t="24899" r="33186" b="13989"/>
          <a:stretch/>
        </p:blipFill>
        <p:spPr>
          <a:xfrm>
            <a:off x="6244541" y="5580842"/>
            <a:ext cx="155575" cy="698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D34F91B-D9BE-9640-A63B-BBFEB0FB82C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376" t="24257" r="47499" b="23659"/>
          <a:stretch/>
        </p:blipFill>
        <p:spPr>
          <a:xfrm>
            <a:off x="8040939" y="5681439"/>
            <a:ext cx="128541" cy="21423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E94B84A-E205-DA4C-9CFD-5A1C85AB4218}"/>
              </a:ext>
            </a:extLst>
          </p:cNvPr>
          <p:cNvSpPr txBox="1"/>
          <p:nvPr/>
        </p:nvSpPr>
        <p:spPr>
          <a:xfrm>
            <a:off x="7938491" y="5590892"/>
            <a:ext cx="10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CB0B9F9-4336-684B-A1BF-D18AEA2F681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444" t="24899" r="33186" b="13989"/>
          <a:stretch/>
        </p:blipFill>
        <p:spPr>
          <a:xfrm>
            <a:off x="7915606" y="5577667"/>
            <a:ext cx="155575" cy="6985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820E218-D631-C447-8772-4614BF8950B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444" t="24899" r="33186" b="13989"/>
          <a:stretch/>
        </p:blipFill>
        <p:spPr>
          <a:xfrm>
            <a:off x="4517455" y="5576859"/>
            <a:ext cx="155575" cy="6985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C4001C7-D231-8341-8D64-0001DEFCEE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5529"/>
          <a:stretch/>
        </p:blipFill>
        <p:spPr>
          <a:xfrm>
            <a:off x="7823509" y="5617499"/>
            <a:ext cx="165920" cy="31588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EA98E15-4D43-C84C-B3CE-943409A2C80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376" t="24257" r="47499" b="23659"/>
          <a:stretch/>
        </p:blipFill>
        <p:spPr>
          <a:xfrm>
            <a:off x="4608968" y="5670193"/>
            <a:ext cx="142875" cy="23812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7055EF8-06F0-0F4A-AC05-2A3DE84A14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511"/>
          <a:stretch/>
        </p:blipFill>
        <p:spPr>
          <a:xfrm>
            <a:off x="4432364" y="5605757"/>
            <a:ext cx="169699" cy="35560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25D9A237-1245-4A49-B6F8-171CC221E714}"/>
              </a:ext>
            </a:extLst>
          </p:cNvPr>
          <p:cNvSpPr/>
          <p:nvPr/>
        </p:nvSpPr>
        <p:spPr>
          <a:xfrm>
            <a:off x="4473861" y="5595647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E75F7A0C-C8A9-334B-8B06-70D34776F4E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444" t="24899" r="33186" b="13989"/>
          <a:stretch/>
        </p:blipFill>
        <p:spPr>
          <a:xfrm>
            <a:off x="4516265" y="5583563"/>
            <a:ext cx="155575" cy="6985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B4D619A-F53C-E040-AA53-E601DD66FE31}"/>
              </a:ext>
            </a:extLst>
          </p:cNvPr>
          <p:cNvSpPr txBox="1"/>
          <p:nvPr/>
        </p:nvSpPr>
        <p:spPr>
          <a:xfrm rot="16200000">
            <a:off x="644092" y="3198167"/>
            <a:ext cx="2806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Raw Sensor Reading</a:t>
            </a:r>
          </a:p>
        </p:txBody>
      </p:sp>
    </p:spTree>
    <p:extLst>
      <p:ext uri="{BB962C8B-B14F-4D97-AF65-F5344CB8AC3E}">
        <p14:creationId xmlns:p14="http://schemas.microsoft.com/office/powerpoint/2010/main" val="1643443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22087-3A66-3348-85AB-0842F2E8A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1697362-21B6-D042-A85B-2AB1BC7D5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6608" y="576072"/>
            <a:ext cx="8558784" cy="5705856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6228AF9-71E9-D740-BEE5-D0A09DF723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098"/>
          <a:stretch/>
        </p:blipFill>
        <p:spPr>
          <a:xfrm>
            <a:off x="10242996" y="4120738"/>
            <a:ext cx="1949004" cy="273726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28D8ED7-639B-8142-9636-63F4CD16F3D0}"/>
              </a:ext>
            </a:extLst>
          </p:cNvPr>
          <p:cNvSpPr/>
          <p:nvPr/>
        </p:nvSpPr>
        <p:spPr>
          <a:xfrm>
            <a:off x="3200400" y="5577603"/>
            <a:ext cx="6184900" cy="3318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8A9D387-EFA8-E94A-8B76-E3D92D3971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5529"/>
          <a:stretch/>
        </p:blipFill>
        <p:spPr>
          <a:xfrm>
            <a:off x="6221296" y="5628467"/>
            <a:ext cx="165920" cy="3158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08A2A1E-C062-5A43-A2F1-A68EA204ED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511"/>
          <a:stretch/>
        </p:blipFill>
        <p:spPr>
          <a:xfrm>
            <a:off x="2818732" y="5611396"/>
            <a:ext cx="169699" cy="355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E9214D9-763E-6C40-B8C4-A103CF6980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164" r="42666"/>
          <a:stretch/>
        </p:blipFill>
        <p:spPr>
          <a:xfrm>
            <a:off x="9457005" y="5628387"/>
            <a:ext cx="128541" cy="3318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79BA47A-529F-584C-BA36-08ACA695256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444" t="24899" r="33186" b="13989"/>
          <a:stretch/>
        </p:blipFill>
        <p:spPr>
          <a:xfrm>
            <a:off x="2808331" y="5579399"/>
            <a:ext cx="155575" cy="698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C0D769-3180-0E4C-8D27-252FAFB637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444" t="24899" r="33186" b="13989"/>
          <a:stretch/>
        </p:blipFill>
        <p:spPr>
          <a:xfrm>
            <a:off x="9444028" y="5576224"/>
            <a:ext cx="155575" cy="698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11F9A58-645E-DD4E-A212-7029FF7E99F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444" t="24899" r="33186" b="13989"/>
          <a:stretch/>
        </p:blipFill>
        <p:spPr>
          <a:xfrm>
            <a:off x="6244541" y="5580842"/>
            <a:ext cx="155575" cy="698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4944B72-A7AE-4243-BA85-DC5ADB720CD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376" t="24257" r="47499" b="23659"/>
          <a:stretch/>
        </p:blipFill>
        <p:spPr>
          <a:xfrm>
            <a:off x="8040939" y="5681439"/>
            <a:ext cx="128541" cy="21423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ABEE769-4942-8F43-8E5B-B9EDEE365A9D}"/>
              </a:ext>
            </a:extLst>
          </p:cNvPr>
          <p:cNvSpPr txBox="1"/>
          <p:nvPr/>
        </p:nvSpPr>
        <p:spPr>
          <a:xfrm>
            <a:off x="7938491" y="5590892"/>
            <a:ext cx="10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13CBA6F-0C4E-3640-9E93-068701EBB3E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444" t="24899" r="33186" b="13989"/>
          <a:stretch/>
        </p:blipFill>
        <p:spPr>
          <a:xfrm>
            <a:off x="7915606" y="5577667"/>
            <a:ext cx="155575" cy="698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8055BD2-B445-264A-AC0F-55BEA2F795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444" t="24899" r="33186" b="13989"/>
          <a:stretch/>
        </p:blipFill>
        <p:spPr>
          <a:xfrm>
            <a:off x="4517455" y="5576859"/>
            <a:ext cx="155575" cy="698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FD1BE59-F329-754B-9570-FD79851819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5529"/>
          <a:stretch/>
        </p:blipFill>
        <p:spPr>
          <a:xfrm>
            <a:off x="7823509" y="5617499"/>
            <a:ext cx="165920" cy="3158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898FC6E-98BE-034A-AFA6-191978812BD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376" t="24257" r="47499" b="23659"/>
          <a:stretch/>
        </p:blipFill>
        <p:spPr>
          <a:xfrm>
            <a:off x="4608968" y="5670193"/>
            <a:ext cx="142875" cy="2381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27B5058-8380-7641-B52D-A05749FD82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511"/>
          <a:stretch/>
        </p:blipFill>
        <p:spPr>
          <a:xfrm>
            <a:off x="4432364" y="5605757"/>
            <a:ext cx="169699" cy="3556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1D665356-3145-A845-9AAF-BF8E13D47C3F}"/>
              </a:ext>
            </a:extLst>
          </p:cNvPr>
          <p:cNvSpPr/>
          <p:nvPr/>
        </p:nvSpPr>
        <p:spPr>
          <a:xfrm>
            <a:off x="4473861" y="5595647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A228CFE-5994-874C-BD7D-2BA6FBE3E9A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444" t="24899" r="33186" b="13989"/>
          <a:stretch/>
        </p:blipFill>
        <p:spPr>
          <a:xfrm>
            <a:off x="4516265" y="5583563"/>
            <a:ext cx="155575" cy="6985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C46615A-F9A8-F744-BDF6-6816292F979B}"/>
              </a:ext>
            </a:extLst>
          </p:cNvPr>
          <p:cNvSpPr txBox="1"/>
          <p:nvPr/>
        </p:nvSpPr>
        <p:spPr>
          <a:xfrm rot="16200000">
            <a:off x="644092" y="3198167"/>
            <a:ext cx="2806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Raw Sensor Reading</a:t>
            </a:r>
          </a:p>
        </p:txBody>
      </p:sp>
    </p:spTree>
    <p:extLst>
      <p:ext uri="{BB962C8B-B14F-4D97-AF65-F5344CB8AC3E}">
        <p14:creationId xmlns:p14="http://schemas.microsoft.com/office/powerpoint/2010/main" val="1028375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5C1A5-C0E9-4B4D-9184-A8330811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Palatino" pitchFamily="2" charset="77"/>
              </a:rPr>
              <a:t>What’s Currently on the Market?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37A5C-D78A-F249-939A-7BE5BCBEE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7B3FAB-9F51-EB4B-B7D0-7387D05B23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89" t="28014" r="25611"/>
          <a:stretch/>
        </p:blipFill>
        <p:spPr>
          <a:xfrm>
            <a:off x="9518701" y="4212771"/>
            <a:ext cx="2673299" cy="264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16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22087-3A66-3348-85AB-0842F2E8A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6F93882-29A1-EE49-8BF4-12F96CAAD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6608" y="576072"/>
            <a:ext cx="8558784" cy="5705856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265D3C-6BF7-5E4C-9F73-AAEC3A9DAC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098"/>
          <a:stretch/>
        </p:blipFill>
        <p:spPr>
          <a:xfrm>
            <a:off x="10242996" y="4120738"/>
            <a:ext cx="1949004" cy="273726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45399CB-CABB-A542-846B-831D7BF314D8}"/>
              </a:ext>
            </a:extLst>
          </p:cNvPr>
          <p:cNvSpPr/>
          <p:nvPr/>
        </p:nvSpPr>
        <p:spPr>
          <a:xfrm>
            <a:off x="3200400" y="5577603"/>
            <a:ext cx="6184900" cy="3318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1D1B957-1A58-4A47-9DC8-119B2C329A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5529"/>
          <a:stretch/>
        </p:blipFill>
        <p:spPr>
          <a:xfrm>
            <a:off x="6221296" y="5628467"/>
            <a:ext cx="165920" cy="3158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74DA58A-C4FB-5E4F-9EBC-8C8FE7E6D6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511"/>
          <a:stretch/>
        </p:blipFill>
        <p:spPr>
          <a:xfrm>
            <a:off x="2818732" y="5611396"/>
            <a:ext cx="169699" cy="355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18EB77-CF6C-0E4C-89B5-95ED20E8E2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164" r="42666"/>
          <a:stretch/>
        </p:blipFill>
        <p:spPr>
          <a:xfrm>
            <a:off x="9457005" y="5628387"/>
            <a:ext cx="128541" cy="3318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01A120C-0599-9841-8DF9-96D2B16F3D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444" t="24899" r="33186" b="13989"/>
          <a:stretch/>
        </p:blipFill>
        <p:spPr>
          <a:xfrm>
            <a:off x="2808331" y="5579399"/>
            <a:ext cx="155575" cy="698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43F49E4-6B4F-C34D-894B-4D6B50738F8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444" t="24899" r="33186" b="13989"/>
          <a:stretch/>
        </p:blipFill>
        <p:spPr>
          <a:xfrm>
            <a:off x="9444028" y="5576224"/>
            <a:ext cx="155575" cy="698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152F635-0EEF-C649-A9D7-69B6E59CCBE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444" t="24899" r="33186" b="13989"/>
          <a:stretch/>
        </p:blipFill>
        <p:spPr>
          <a:xfrm>
            <a:off x="6244541" y="5580842"/>
            <a:ext cx="155575" cy="698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7E1BF1E-7DE4-F049-9E1C-0336ADCDBC2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376" t="24257" r="47499" b="23659"/>
          <a:stretch/>
        </p:blipFill>
        <p:spPr>
          <a:xfrm>
            <a:off x="8040939" y="5681439"/>
            <a:ext cx="128541" cy="21423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ED468B5-AA9E-4B47-9E5A-96BF063D98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5529"/>
          <a:stretch/>
        </p:blipFill>
        <p:spPr>
          <a:xfrm>
            <a:off x="7823509" y="5617499"/>
            <a:ext cx="165920" cy="31588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BD3D067-61A3-2F45-90CE-A277D29E03C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376" t="24257" r="47499" b="23659"/>
          <a:stretch/>
        </p:blipFill>
        <p:spPr>
          <a:xfrm>
            <a:off x="4608968" y="5670193"/>
            <a:ext cx="142875" cy="2381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3A460C5-3D1C-4248-B9A9-9EC850B5DD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511"/>
          <a:stretch/>
        </p:blipFill>
        <p:spPr>
          <a:xfrm>
            <a:off x="4432364" y="5605757"/>
            <a:ext cx="169699" cy="3556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0AAE9E1-4DA0-F742-97D3-24E890150902}"/>
              </a:ext>
            </a:extLst>
          </p:cNvPr>
          <p:cNvSpPr txBox="1"/>
          <p:nvPr/>
        </p:nvSpPr>
        <p:spPr>
          <a:xfrm>
            <a:off x="7938491" y="5590892"/>
            <a:ext cx="10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A6B789E-8F9A-DA41-B25D-59A132BA33E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444" t="24899" r="33186" b="13989"/>
          <a:stretch/>
        </p:blipFill>
        <p:spPr>
          <a:xfrm>
            <a:off x="7915606" y="5577667"/>
            <a:ext cx="155575" cy="6985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79BC84E-777F-C245-8CA8-8586764C3742}"/>
              </a:ext>
            </a:extLst>
          </p:cNvPr>
          <p:cNvSpPr/>
          <p:nvPr/>
        </p:nvSpPr>
        <p:spPr>
          <a:xfrm>
            <a:off x="4473861" y="5595647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9DABDCB-5451-6746-AA96-AA4EA639C8B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444" t="24899" r="33186" b="13989"/>
          <a:stretch/>
        </p:blipFill>
        <p:spPr>
          <a:xfrm>
            <a:off x="4517455" y="5576859"/>
            <a:ext cx="155575" cy="6985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FDCB525-1762-E54C-BBAE-BF38C8694D86}"/>
              </a:ext>
            </a:extLst>
          </p:cNvPr>
          <p:cNvSpPr txBox="1"/>
          <p:nvPr/>
        </p:nvSpPr>
        <p:spPr>
          <a:xfrm rot="16200000">
            <a:off x="644092" y="3198167"/>
            <a:ext cx="2806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Raw Sensor Reading</a:t>
            </a:r>
          </a:p>
        </p:txBody>
      </p:sp>
    </p:spTree>
    <p:extLst>
      <p:ext uri="{BB962C8B-B14F-4D97-AF65-F5344CB8AC3E}">
        <p14:creationId xmlns:p14="http://schemas.microsoft.com/office/powerpoint/2010/main" val="770356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22087-3A66-3348-85AB-0842F2E8A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E043A3C-86B2-F147-9A21-A2B2E83C9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6608" y="576072"/>
            <a:ext cx="8558784" cy="5705856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9C5E4DE-A493-1642-8F9E-EE9E1B9391DF}"/>
              </a:ext>
            </a:extLst>
          </p:cNvPr>
          <p:cNvSpPr/>
          <p:nvPr/>
        </p:nvSpPr>
        <p:spPr>
          <a:xfrm>
            <a:off x="3200400" y="5577603"/>
            <a:ext cx="6184900" cy="3318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208F36-CAED-014C-8425-0775C291B7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098"/>
          <a:stretch/>
        </p:blipFill>
        <p:spPr>
          <a:xfrm>
            <a:off x="10242996" y="4120738"/>
            <a:ext cx="1949004" cy="27372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892B52-7F39-EE4C-8996-B727C78FA3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5529"/>
          <a:stretch/>
        </p:blipFill>
        <p:spPr>
          <a:xfrm>
            <a:off x="6221296" y="5628467"/>
            <a:ext cx="165920" cy="3158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976578-3129-1C49-ACE5-FA8301619E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511"/>
          <a:stretch/>
        </p:blipFill>
        <p:spPr>
          <a:xfrm>
            <a:off x="2818732" y="5611396"/>
            <a:ext cx="169699" cy="355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9D8037-A4D6-3F4A-8627-23364C8914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164" r="42666"/>
          <a:stretch/>
        </p:blipFill>
        <p:spPr>
          <a:xfrm>
            <a:off x="9457005" y="5628387"/>
            <a:ext cx="128541" cy="3318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440E32A-58B0-F14F-83FB-9316C6B8F61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444" t="24899" r="33186" b="13989"/>
          <a:stretch/>
        </p:blipFill>
        <p:spPr>
          <a:xfrm>
            <a:off x="2808331" y="5579399"/>
            <a:ext cx="155575" cy="698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2DC5F9E-E6F9-4144-8B9F-E9457B57FC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444" t="24899" r="33186" b="13989"/>
          <a:stretch/>
        </p:blipFill>
        <p:spPr>
          <a:xfrm>
            <a:off x="9444028" y="5576224"/>
            <a:ext cx="155575" cy="698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BE6C98E-B361-174D-99CE-5E32BD23F06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444" t="24899" r="33186" b="13989"/>
          <a:stretch/>
        </p:blipFill>
        <p:spPr>
          <a:xfrm>
            <a:off x="6244541" y="5580842"/>
            <a:ext cx="155575" cy="698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F3A0214-E003-1E4E-85B3-72D583EF637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376" t="24257" r="47499" b="23659"/>
          <a:stretch/>
        </p:blipFill>
        <p:spPr>
          <a:xfrm>
            <a:off x="8040939" y="5681439"/>
            <a:ext cx="128541" cy="21423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9054AC-5CF8-204F-A8D8-941593C53679}"/>
              </a:ext>
            </a:extLst>
          </p:cNvPr>
          <p:cNvSpPr txBox="1"/>
          <p:nvPr/>
        </p:nvSpPr>
        <p:spPr>
          <a:xfrm>
            <a:off x="7938491" y="5590892"/>
            <a:ext cx="10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DABFAF5-3F87-9F47-AF8E-000D0874840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444" t="24899" r="33186" b="13989"/>
          <a:stretch/>
        </p:blipFill>
        <p:spPr>
          <a:xfrm>
            <a:off x="7915606" y="5577667"/>
            <a:ext cx="155575" cy="698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E16BD23-46B8-A548-A06A-4C832226686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444" t="24899" r="33186" b="13989"/>
          <a:stretch/>
        </p:blipFill>
        <p:spPr>
          <a:xfrm>
            <a:off x="4517455" y="5576859"/>
            <a:ext cx="155575" cy="698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74453A2-DA72-7E45-B8E7-7A2DE12DBA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5529"/>
          <a:stretch/>
        </p:blipFill>
        <p:spPr>
          <a:xfrm>
            <a:off x="7823509" y="5617499"/>
            <a:ext cx="165920" cy="31588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1C4EF14-822C-EE4D-831E-675BB84202E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376" t="24257" r="47499" b="23659"/>
          <a:stretch/>
        </p:blipFill>
        <p:spPr>
          <a:xfrm>
            <a:off x="4608968" y="5670193"/>
            <a:ext cx="142875" cy="2381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F941527-3846-F34A-AB05-9C9BD48A39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511"/>
          <a:stretch/>
        </p:blipFill>
        <p:spPr>
          <a:xfrm>
            <a:off x="4432364" y="5605757"/>
            <a:ext cx="169699" cy="3556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A4F0F9F-F725-7246-9175-669E4A77A9FE}"/>
              </a:ext>
            </a:extLst>
          </p:cNvPr>
          <p:cNvSpPr/>
          <p:nvPr/>
        </p:nvSpPr>
        <p:spPr>
          <a:xfrm>
            <a:off x="4473861" y="5595647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438E7E5-A891-1C42-B970-EF0AD45E8E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444" t="24899" r="33186" b="13989"/>
          <a:stretch/>
        </p:blipFill>
        <p:spPr>
          <a:xfrm>
            <a:off x="4516265" y="5583563"/>
            <a:ext cx="155575" cy="6985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0B81E68-0ED5-A245-8957-CC52897C0348}"/>
              </a:ext>
            </a:extLst>
          </p:cNvPr>
          <p:cNvSpPr txBox="1"/>
          <p:nvPr/>
        </p:nvSpPr>
        <p:spPr>
          <a:xfrm rot="16200000">
            <a:off x="644092" y="3198167"/>
            <a:ext cx="2806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Raw Sensor Reading</a:t>
            </a:r>
          </a:p>
        </p:txBody>
      </p:sp>
    </p:spTree>
    <p:extLst>
      <p:ext uri="{BB962C8B-B14F-4D97-AF65-F5344CB8AC3E}">
        <p14:creationId xmlns:p14="http://schemas.microsoft.com/office/powerpoint/2010/main" val="282961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22087-3A66-3348-85AB-0842F2E8A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69021E-543F-924B-B303-83044AEE4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6608" y="576072"/>
            <a:ext cx="8558784" cy="5705856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656399-A42C-FF4C-ADD8-862F46E7A4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098"/>
          <a:stretch/>
        </p:blipFill>
        <p:spPr>
          <a:xfrm>
            <a:off x="10242996" y="4120738"/>
            <a:ext cx="1949004" cy="273726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5DED944-A4B1-9A4F-8750-642DA2047802}"/>
              </a:ext>
            </a:extLst>
          </p:cNvPr>
          <p:cNvSpPr/>
          <p:nvPr/>
        </p:nvSpPr>
        <p:spPr>
          <a:xfrm>
            <a:off x="3200400" y="5577603"/>
            <a:ext cx="6184900" cy="3318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8390BE-4572-F34C-BAC5-70780B5811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5529"/>
          <a:stretch/>
        </p:blipFill>
        <p:spPr>
          <a:xfrm>
            <a:off x="6221296" y="5628467"/>
            <a:ext cx="165920" cy="3158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A8D32F-B6B8-B645-97A7-EA2F01E399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511"/>
          <a:stretch/>
        </p:blipFill>
        <p:spPr>
          <a:xfrm>
            <a:off x="2818732" y="5611396"/>
            <a:ext cx="169699" cy="355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8AE54C-2254-B14F-AAC5-34782E9D63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164" r="42666"/>
          <a:stretch/>
        </p:blipFill>
        <p:spPr>
          <a:xfrm>
            <a:off x="9457005" y="5628387"/>
            <a:ext cx="128541" cy="3318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7775D75-C1DA-464B-BC45-E2CD60B3435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444" t="24899" r="33186" b="13989"/>
          <a:stretch/>
        </p:blipFill>
        <p:spPr>
          <a:xfrm>
            <a:off x="2808331" y="5579399"/>
            <a:ext cx="155575" cy="698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CBFB71D-B4F5-F84F-884E-A7A291F4755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444" t="24899" r="33186" b="13989"/>
          <a:stretch/>
        </p:blipFill>
        <p:spPr>
          <a:xfrm>
            <a:off x="9444028" y="5576224"/>
            <a:ext cx="155575" cy="698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69C6FF-2A2C-5145-9FA5-5C7937458A5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444" t="24899" r="33186" b="13989"/>
          <a:stretch/>
        </p:blipFill>
        <p:spPr>
          <a:xfrm>
            <a:off x="6244541" y="5580842"/>
            <a:ext cx="155575" cy="698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BC597CC-46D2-1F48-A665-AF9A1733F69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376" t="24257" r="47499" b="23659"/>
          <a:stretch/>
        </p:blipFill>
        <p:spPr>
          <a:xfrm>
            <a:off x="8040939" y="5681439"/>
            <a:ext cx="128541" cy="21423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E06E4FC-25E7-4D45-A01B-FA802206CA67}"/>
              </a:ext>
            </a:extLst>
          </p:cNvPr>
          <p:cNvSpPr txBox="1"/>
          <p:nvPr/>
        </p:nvSpPr>
        <p:spPr>
          <a:xfrm>
            <a:off x="7938491" y="5590892"/>
            <a:ext cx="10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5D43CDA-243D-2C47-93D8-95BE6B558EE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444" t="24899" r="33186" b="13989"/>
          <a:stretch/>
        </p:blipFill>
        <p:spPr>
          <a:xfrm>
            <a:off x="7915606" y="5577667"/>
            <a:ext cx="155575" cy="698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784C6E0-744D-874C-A7B2-4FA2FC0504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444" t="24899" r="33186" b="13989"/>
          <a:stretch/>
        </p:blipFill>
        <p:spPr>
          <a:xfrm>
            <a:off x="4517455" y="5576859"/>
            <a:ext cx="155575" cy="698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52259E7-2180-084E-A649-079FDF9EEA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5529"/>
          <a:stretch/>
        </p:blipFill>
        <p:spPr>
          <a:xfrm>
            <a:off x="7823509" y="5617499"/>
            <a:ext cx="165920" cy="31588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D2D00A4-3EB7-2343-8ECC-327F85E16FF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376" t="24257" r="47499" b="23659"/>
          <a:stretch/>
        </p:blipFill>
        <p:spPr>
          <a:xfrm>
            <a:off x="4608968" y="5670193"/>
            <a:ext cx="142875" cy="2381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63B4DDF-F804-3D43-96A9-DEB4A9A1BD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511"/>
          <a:stretch/>
        </p:blipFill>
        <p:spPr>
          <a:xfrm>
            <a:off x="4432364" y="5605757"/>
            <a:ext cx="169699" cy="3556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5805176F-DB24-0143-83B7-54BF888031D3}"/>
              </a:ext>
            </a:extLst>
          </p:cNvPr>
          <p:cNvSpPr/>
          <p:nvPr/>
        </p:nvSpPr>
        <p:spPr>
          <a:xfrm>
            <a:off x="4473861" y="5595647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B11783F-E69C-794E-AEDF-87B425CB3DC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444" t="24899" r="33186" b="13989"/>
          <a:stretch/>
        </p:blipFill>
        <p:spPr>
          <a:xfrm>
            <a:off x="4516265" y="5583563"/>
            <a:ext cx="155575" cy="6985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B527D86-E5FD-8848-AFFE-0AA57C7C8117}"/>
              </a:ext>
            </a:extLst>
          </p:cNvPr>
          <p:cNvSpPr txBox="1"/>
          <p:nvPr/>
        </p:nvSpPr>
        <p:spPr>
          <a:xfrm rot="16200000">
            <a:off x="644092" y="3198167"/>
            <a:ext cx="2806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Raw Sensor Reading</a:t>
            </a:r>
          </a:p>
        </p:txBody>
      </p:sp>
    </p:spTree>
    <p:extLst>
      <p:ext uri="{BB962C8B-B14F-4D97-AF65-F5344CB8AC3E}">
        <p14:creationId xmlns:p14="http://schemas.microsoft.com/office/powerpoint/2010/main" val="79843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5C1A5-C0E9-4B4D-9184-A8330811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37A5C-D78A-F249-939A-7BE5BCBEE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A.I. Deep Learning Model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839352-CB1D-9849-93C5-B89A05EDAA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15562" b="15038"/>
          <a:stretch/>
        </p:blipFill>
        <p:spPr>
          <a:xfrm>
            <a:off x="10216023" y="4560125"/>
            <a:ext cx="1975977" cy="229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509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5C1A5-C0E9-4B4D-9184-A8330811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37A5C-D78A-F249-939A-7BE5BCBEE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A.I. Deep Learning Model</a:t>
            </a:r>
          </a:p>
          <a:p>
            <a:pPr marL="0" indent="0">
              <a:buNone/>
            </a:pPr>
            <a:endParaRPr lang="en-US" u="sng" dirty="0"/>
          </a:p>
          <a:p>
            <a:r>
              <a:rPr lang="en-US" dirty="0"/>
              <a:t>LSTM – Neural Network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46171E-3C05-B441-80DD-050281D760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15562" b="15038"/>
          <a:stretch/>
        </p:blipFill>
        <p:spPr>
          <a:xfrm>
            <a:off x="10216023" y="4560125"/>
            <a:ext cx="1975977" cy="229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030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5C1A5-C0E9-4B4D-9184-A8330811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37A5C-D78A-F249-939A-7BE5BCBEE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A.I. Deep Learning Model</a:t>
            </a:r>
          </a:p>
          <a:p>
            <a:pPr marL="0" indent="0">
              <a:buNone/>
            </a:pPr>
            <a:endParaRPr lang="en-US" u="sng" dirty="0"/>
          </a:p>
          <a:p>
            <a:r>
              <a:rPr lang="en-US" dirty="0"/>
              <a:t>LSTM – Neural Network</a:t>
            </a:r>
          </a:p>
          <a:p>
            <a:pPr lvl="1"/>
            <a:r>
              <a:rPr lang="en-US" dirty="0"/>
              <a:t>Handles times series data well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B84358-50CB-C947-91B5-24547D49A6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15562" b="15038"/>
          <a:stretch/>
        </p:blipFill>
        <p:spPr>
          <a:xfrm>
            <a:off x="10216023" y="4560125"/>
            <a:ext cx="1975977" cy="229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181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5C1A5-C0E9-4B4D-9184-A8330811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37A5C-D78A-F249-939A-7BE5BCBEE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A.I. Deep Learning Model</a:t>
            </a:r>
          </a:p>
          <a:p>
            <a:pPr marL="0" indent="0">
              <a:buNone/>
            </a:pPr>
            <a:endParaRPr lang="en-US" u="sng" dirty="0"/>
          </a:p>
          <a:p>
            <a:r>
              <a:rPr lang="en-US" dirty="0"/>
              <a:t>LSTM – Neural Network</a:t>
            </a:r>
          </a:p>
          <a:p>
            <a:pPr lvl="1"/>
            <a:r>
              <a:rPr lang="en-US" dirty="0"/>
              <a:t>Handles times series data well</a:t>
            </a:r>
          </a:p>
          <a:p>
            <a:pPr lvl="1"/>
            <a:r>
              <a:rPr lang="en-US" dirty="0"/>
              <a:t>Scales well with large amounts of data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46041-7FCC-094C-A3F4-32F9BC3496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15562" b="15038"/>
          <a:stretch/>
        </p:blipFill>
        <p:spPr>
          <a:xfrm>
            <a:off x="10216023" y="4560125"/>
            <a:ext cx="1975977" cy="229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22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5C1A5-C0E9-4B4D-9184-A8330811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37A5C-D78A-F249-939A-7BE5BCBEE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A.I. Deep Learning Model</a:t>
            </a:r>
          </a:p>
          <a:p>
            <a:pPr marL="0" indent="0">
              <a:buNone/>
            </a:pPr>
            <a:endParaRPr lang="en-US" u="sng" dirty="0"/>
          </a:p>
          <a:p>
            <a:r>
              <a:rPr lang="en-US" dirty="0"/>
              <a:t>LSTM – Neural Network</a:t>
            </a:r>
          </a:p>
          <a:p>
            <a:pPr lvl="1"/>
            <a:r>
              <a:rPr lang="en-US" dirty="0"/>
              <a:t>Handles times series data well</a:t>
            </a:r>
          </a:p>
          <a:p>
            <a:pPr lvl="1"/>
            <a:r>
              <a:rPr lang="en-US" dirty="0"/>
              <a:t>Scales well with large amounts of data</a:t>
            </a:r>
          </a:p>
          <a:p>
            <a:pPr lvl="1"/>
            <a:r>
              <a:rPr lang="en-US" dirty="0"/>
              <a:t>Relatively quick predictions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968039-F615-484A-995B-5AC88214B8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15562" b="15038"/>
          <a:stretch/>
        </p:blipFill>
        <p:spPr>
          <a:xfrm>
            <a:off x="10216023" y="4560125"/>
            <a:ext cx="1975977" cy="229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49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5C1A5-C0E9-4B4D-9184-A8330811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641D1F-9966-E54C-B8E0-265418B174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0864" t="21250" r="12469" b="9931"/>
          <a:stretch/>
        </p:blipFill>
        <p:spPr>
          <a:xfrm>
            <a:off x="10513929" y="4180114"/>
            <a:ext cx="1678070" cy="2677886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A74B931-691F-F44B-8937-C2F3F5C56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11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5C1A5-C0E9-4B4D-9184-A8330811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37A5C-D78A-F249-939A-7BE5BCBEE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018" y="1869951"/>
            <a:ext cx="5051194" cy="25207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Single Wrist I.M.U.</a:t>
            </a:r>
            <a:endParaRPr lang="en-US" dirty="0"/>
          </a:p>
          <a:p>
            <a:pPr marL="0" indent="0">
              <a:buNone/>
            </a:pPr>
            <a:r>
              <a:rPr lang="en-US" sz="9600" b="1" dirty="0"/>
              <a:t>69%</a:t>
            </a:r>
            <a:r>
              <a:rPr lang="en-US" sz="9600" dirty="0"/>
              <a:t> </a:t>
            </a:r>
            <a:r>
              <a:rPr lang="en-US" sz="4400" dirty="0"/>
              <a:t>accuracy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u="sng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641D1F-9966-E54C-B8E0-265418B174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0864" t="21250" r="12469" b="9931"/>
          <a:stretch/>
        </p:blipFill>
        <p:spPr>
          <a:xfrm>
            <a:off x="10513929" y="4180114"/>
            <a:ext cx="1678070" cy="267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01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5C1A5-C0E9-4B4D-9184-A8330811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Palatino" pitchFamily="2" charset="77"/>
              </a:rPr>
              <a:t>What’s Currently on the Market?</a:t>
            </a:r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F49017-2BAE-4744-9AB2-B80E4CE5FD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89" t="28014" r="25611"/>
          <a:stretch/>
        </p:blipFill>
        <p:spPr>
          <a:xfrm>
            <a:off x="9518701" y="4212771"/>
            <a:ext cx="2673299" cy="264522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2ADBF26-39AB-004F-B556-A5E98900898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8237" y="2523151"/>
            <a:ext cx="2165551" cy="216555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2D3DA0C-BEEF-7C4F-8E3E-8524AB38F4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4599" y="2415293"/>
            <a:ext cx="1964048" cy="246791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93E892-C515-224F-8360-14C171DA62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0125" y="2645229"/>
            <a:ext cx="2353859" cy="216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5534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5C1A5-C0E9-4B4D-9184-A8330811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37A5C-D78A-F249-939A-7BE5BCBEE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018" y="1869951"/>
            <a:ext cx="5051194" cy="25207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Single Wrist I.M.U.</a:t>
            </a:r>
            <a:endParaRPr lang="en-US" dirty="0"/>
          </a:p>
          <a:p>
            <a:pPr marL="0" indent="0">
              <a:buNone/>
            </a:pPr>
            <a:r>
              <a:rPr lang="en-US" sz="9600" b="1" dirty="0"/>
              <a:t>69%</a:t>
            </a:r>
            <a:r>
              <a:rPr lang="en-US" sz="9600" dirty="0"/>
              <a:t> </a:t>
            </a:r>
            <a:r>
              <a:rPr lang="en-US" sz="4400" dirty="0"/>
              <a:t>accuracy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u="sng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9E05D4-9F14-CE48-AE8D-7002A52CE6C2}"/>
              </a:ext>
            </a:extLst>
          </p:cNvPr>
          <p:cNvSpPr txBox="1">
            <a:spLocks/>
          </p:cNvSpPr>
          <p:nvPr/>
        </p:nvSpPr>
        <p:spPr>
          <a:xfrm>
            <a:off x="6210796" y="1825624"/>
            <a:ext cx="5454460" cy="2704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u="sng" dirty="0"/>
              <a:t>All 9 I.M.U.</a:t>
            </a:r>
            <a:endParaRPr lang="en-US" sz="3200" dirty="0"/>
          </a:p>
          <a:p>
            <a:pPr marL="0" indent="0">
              <a:buNone/>
            </a:pPr>
            <a:r>
              <a:rPr lang="en-US" sz="9600" b="1" dirty="0"/>
              <a:t>97%</a:t>
            </a:r>
            <a:r>
              <a:rPr lang="en-US" sz="9600" dirty="0"/>
              <a:t> </a:t>
            </a:r>
            <a:r>
              <a:rPr lang="en-US" sz="4400" dirty="0"/>
              <a:t>accuracy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3200" u="sng" dirty="0"/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2D172F-C9D1-C64C-BABA-72709CDD5A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0864" t="21250" r="12469" b="9931"/>
          <a:stretch/>
        </p:blipFill>
        <p:spPr>
          <a:xfrm>
            <a:off x="10513929" y="4180114"/>
            <a:ext cx="1678070" cy="267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656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5C1A5-C0E9-4B4D-9184-A8330811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37A5C-D78A-F249-939A-7BE5BCBEE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018" y="1869951"/>
            <a:ext cx="5051194" cy="25207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Single Wrist I.M.U.</a:t>
            </a:r>
            <a:endParaRPr lang="en-US" dirty="0"/>
          </a:p>
          <a:p>
            <a:pPr marL="0" indent="0">
              <a:buNone/>
            </a:pPr>
            <a:r>
              <a:rPr lang="en-US" sz="9600" b="1" dirty="0"/>
              <a:t>69%</a:t>
            </a:r>
            <a:r>
              <a:rPr lang="en-US" sz="9600" dirty="0"/>
              <a:t> </a:t>
            </a:r>
            <a:r>
              <a:rPr lang="en-US" sz="4400" dirty="0"/>
              <a:t>accuracy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u="sng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9E05D4-9F14-CE48-AE8D-7002A52CE6C2}"/>
              </a:ext>
            </a:extLst>
          </p:cNvPr>
          <p:cNvSpPr txBox="1">
            <a:spLocks/>
          </p:cNvSpPr>
          <p:nvPr/>
        </p:nvSpPr>
        <p:spPr>
          <a:xfrm>
            <a:off x="6210796" y="1825624"/>
            <a:ext cx="5454460" cy="2704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u="sng" dirty="0"/>
              <a:t>All 9 I.M.U.</a:t>
            </a:r>
            <a:endParaRPr lang="en-US" sz="3200" dirty="0"/>
          </a:p>
          <a:p>
            <a:pPr marL="0" indent="0">
              <a:buNone/>
            </a:pPr>
            <a:r>
              <a:rPr lang="en-US" sz="9600" b="1" dirty="0"/>
              <a:t>97%</a:t>
            </a:r>
            <a:r>
              <a:rPr lang="en-US" sz="9600" dirty="0"/>
              <a:t> </a:t>
            </a:r>
            <a:r>
              <a:rPr lang="en-US" sz="4400" dirty="0"/>
              <a:t>accuracy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3200" u="sng" dirty="0"/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0C4DCB4-2D3D-FB4A-9714-DC6AB43DA7F2}"/>
              </a:ext>
            </a:extLst>
          </p:cNvPr>
          <p:cNvSpPr txBox="1">
            <a:spLocks/>
          </p:cNvSpPr>
          <p:nvPr/>
        </p:nvSpPr>
        <p:spPr>
          <a:xfrm>
            <a:off x="3261152" y="4325173"/>
            <a:ext cx="6124206" cy="2384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u="sng" dirty="0"/>
              <a:t>Wrist and Shoe I.M.U.s</a:t>
            </a:r>
          </a:p>
          <a:p>
            <a:pPr marL="0" indent="0">
              <a:buNone/>
            </a:pPr>
            <a:r>
              <a:rPr lang="en-US" sz="9600" b="1" dirty="0"/>
              <a:t>90%</a:t>
            </a:r>
            <a:r>
              <a:rPr lang="en-US" sz="9600" dirty="0"/>
              <a:t> </a:t>
            </a:r>
            <a:r>
              <a:rPr lang="en-US" sz="4800" dirty="0"/>
              <a:t>accuracy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3200" u="sng" dirty="0"/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4A82D8-4E25-DA4B-ADB5-52C13B8F6E73}"/>
              </a:ext>
            </a:extLst>
          </p:cNvPr>
          <p:cNvSpPr/>
          <p:nvPr/>
        </p:nvSpPr>
        <p:spPr>
          <a:xfrm>
            <a:off x="2909456" y="4215740"/>
            <a:ext cx="5308270" cy="199505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C06A26-6ED2-AB49-8C2D-D8EB331BA6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0864" t="21250" r="12469" b="9931"/>
          <a:stretch/>
        </p:blipFill>
        <p:spPr>
          <a:xfrm>
            <a:off x="10513929" y="4180114"/>
            <a:ext cx="1678070" cy="267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0940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5C1A5-C0E9-4B4D-9184-A8330811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37A5C-D78A-F249-939A-7BE5BCBEE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12FE2-2D75-CD42-8E2D-48C5288BF0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33093"/>
          <a:stretch/>
        </p:blipFill>
        <p:spPr>
          <a:xfrm>
            <a:off x="9628202" y="4701092"/>
            <a:ext cx="2563797" cy="215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000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5C1A5-C0E9-4B4D-9184-A8330811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37A5C-D78A-F249-939A-7BE5BCBEE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12FE2-2D75-CD42-8E2D-48C5288BF0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33093"/>
          <a:stretch/>
        </p:blipFill>
        <p:spPr>
          <a:xfrm>
            <a:off x="9628202" y="4701092"/>
            <a:ext cx="2563797" cy="21569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908EAE-1FDD-EB47-81B8-7CD567F893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8590" r="25852"/>
          <a:stretch/>
        </p:blipFill>
        <p:spPr>
          <a:xfrm>
            <a:off x="4025735" y="1825626"/>
            <a:ext cx="2719449" cy="414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978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5C1A5-C0E9-4B4D-9184-A8330811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b="1" u="sng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37A5C-D78A-F249-939A-7BE5BCBEE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4"/>
          </a:xfrm>
        </p:spPr>
        <p:txBody>
          <a:bodyPr/>
          <a:lstStyle/>
          <a:p>
            <a:pPr marL="0" indent="0">
              <a:buNone/>
            </a:pPr>
            <a:r>
              <a:rPr lang="en-US" sz="4000" b="1" dirty="0"/>
              <a:t>D. Alex Lou</a:t>
            </a:r>
          </a:p>
          <a:p>
            <a:pPr marL="0" indent="0">
              <a:buNone/>
            </a:pPr>
            <a:r>
              <a:rPr lang="en-US" dirty="0"/>
              <a:t>Data Scientist | Economist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3CFEAD-AA53-EA4D-88F0-1884635441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2609" t="23861" r="29984"/>
          <a:stretch/>
        </p:blipFill>
        <p:spPr>
          <a:xfrm>
            <a:off x="9047352" y="3257550"/>
            <a:ext cx="3144647" cy="3600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EFC98F-ED45-6748-98BE-435B2A268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660" y="4075194"/>
            <a:ext cx="652937" cy="6529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2D4EFD-C9F7-2D4B-AC14-C4017E2FD34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5142" y="3051395"/>
            <a:ext cx="859971" cy="8599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0EFAE9-131E-2247-9F98-1E5B7CFCEA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4957041"/>
            <a:ext cx="733858" cy="7338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85A459-1DF3-2149-A940-313A03F734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660" y="6018554"/>
            <a:ext cx="652937" cy="65293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AB5E2D1-4C18-004D-9D0E-7C8F6DBEB8F6}"/>
              </a:ext>
            </a:extLst>
          </p:cNvPr>
          <p:cNvSpPr txBox="1">
            <a:spLocks/>
          </p:cNvSpPr>
          <p:nvPr/>
        </p:nvSpPr>
        <p:spPr>
          <a:xfrm>
            <a:off x="2047505" y="3286126"/>
            <a:ext cx="4911435" cy="625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d.alexlou17@gmail.com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946A139-3820-CC41-9D9D-A3C490396268}"/>
              </a:ext>
            </a:extLst>
          </p:cNvPr>
          <p:cNvSpPr txBox="1">
            <a:spLocks/>
          </p:cNvSpPr>
          <p:nvPr/>
        </p:nvSpPr>
        <p:spPr>
          <a:xfrm>
            <a:off x="2047504" y="4102891"/>
            <a:ext cx="5790210" cy="625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linkedin.com</a:t>
            </a:r>
            <a:r>
              <a:rPr lang="en-US" dirty="0"/>
              <a:t>/in/</a:t>
            </a:r>
            <a:r>
              <a:rPr lang="en-US" dirty="0" err="1"/>
              <a:t>david</a:t>
            </a:r>
            <a:r>
              <a:rPr lang="en-US" dirty="0"/>
              <a:t>-alexander-</a:t>
            </a:r>
            <a:r>
              <a:rPr lang="en-US" dirty="0" err="1"/>
              <a:t>lou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FAF065E-9A0D-AE4D-8182-401A28DC34EF}"/>
              </a:ext>
            </a:extLst>
          </p:cNvPr>
          <p:cNvSpPr txBox="1">
            <a:spLocks/>
          </p:cNvSpPr>
          <p:nvPr/>
        </p:nvSpPr>
        <p:spPr>
          <a:xfrm>
            <a:off x="2047504" y="5054593"/>
            <a:ext cx="4911435" cy="625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alexlou.squarespace.com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69A6D44-93AC-654D-B370-14A18524E353}"/>
              </a:ext>
            </a:extLst>
          </p:cNvPr>
          <p:cNvSpPr txBox="1">
            <a:spLocks/>
          </p:cNvSpPr>
          <p:nvPr/>
        </p:nvSpPr>
        <p:spPr>
          <a:xfrm>
            <a:off x="2047503" y="6067382"/>
            <a:ext cx="4911435" cy="625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github.com</a:t>
            </a:r>
            <a:r>
              <a:rPr lang="en-US" dirty="0"/>
              <a:t>/alou127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2352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5C1A5-C0E9-4B4D-9184-A8330811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Appendix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088B432-B469-8F47-A3BD-D2740C3FD6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9034" y="2019103"/>
            <a:ext cx="9535291" cy="36187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8AF25F-BEFD-F74B-B5B7-9A95EC762C2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30303"/>
              </a:clrFrom>
              <a:clrTo>
                <a:srgbClr val="03030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74325" y="4417620"/>
            <a:ext cx="1617675" cy="244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12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5C1A5-C0E9-4B4D-9184-A8330811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Appendix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8AF25F-BEFD-F74B-B5B7-9A95EC762C2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30303"/>
              </a:clrFrom>
              <a:clrTo>
                <a:srgbClr val="03030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74325" y="4417620"/>
            <a:ext cx="1617675" cy="24403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475EEB-4382-BB4B-8A0A-42CB43590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907" y="1757407"/>
            <a:ext cx="7313218" cy="334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4050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5C1A5-C0E9-4B4D-9184-A8330811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Appendix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8AF25F-BEFD-F74B-B5B7-9A95EC762C2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30303"/>
              </a:clrFrom>
              <a:clrTo>
                <a:srgbClr val="03030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74325" y="4417620"/>
            <a:ext cx="1617675" cy="24403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EAEAAA-9CFA-F94F-8E10-C81164A58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830" y="2164257"/>
            <a:ext cx="8964495" cy="252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3015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5C1A5-C0E9-4B4D-9184-A8330811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Appendix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57D3FC4-F088-5E48-BC37-F725F830FF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9639"/>
          <a:stretch/>
        </p:blipFill>
        <p:spPr>
          <a:xfrm>
            <a:off x="4388884" y="5247089"/>
            <a:ext cx="5573248" cy="8493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DC3CAF-4577-604B-AA7B-CBB8B18C1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0444" y="4838700"/>
            <a:ext cx="1441556" cy="2019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7D0986-1F44-FA4A-A380-2696B894BE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9639"/>
          <a:stretch/>
        </p:blipFill>
        <p:spPr>
          <a:xfrm>
            <a:off x="4388873" y="3662961"/>
            <a:ext cx="5573259" cy="8493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9206A-6C66-834F-924A-7755EC6230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9639"/>
          <a:stretch/>
        </p:blipFill>
        <p:spPr>
          <a:xfrm>
            <a:off x="4388873" y="2078832"/>
            <a:ext cx="5573266" cy="8493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03E1AB-B5EC-7B45-BD20-A904946B3C27}"/>
              </a:ext>
            </a:extLst>
          </p:cNvPr>
          <p:cNvSpPr txBox="1"/>
          <p:nvPr/>
        </p:nvSpPr>
        <p:spPr>
          <a:xfrm>
            <a:off x="2262622" y="2307492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Wrist Sensor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3E73B6-5807-1D44-A9C9-314EBB10F4C8}"/>
              </a:ext>
            </a:extLst>
          </p:cNvPr>
          <p:cNvSpPr txBox="1"/>
          <p:nvPr/>
        </p:nvSpPr>
        <p:spPr>
          <a:xfrm>
            <a:off x="2262622" y="3893255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9 Sensors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51DE89-A2A7-6847-8137-CFB32C17D153}"/>
              </a:ext>
            </a:extLst>
          </p:cNvPr>
          <p:cNvSpPr txBox="1"/>
          <p:nvPr/>
        </p:nvSpPr>
        <p:spPr>
          <a:xfrm>
            <a:off x="2229868" y="5348578"/>
            <a:ext cx="172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Wrist &amp; Shoe Sensor</a:t>
            </a:r>
          </a:p>
        </p:txBody>
      </p:sp>
    </p:spTree>
    <p:extLst>
      <p:ext uri="{BB962C8B-B14F-4D97-AF65-F5344CB8AC3E}">
        <p14:creationId xmlns:p14="http://schemas.microsoft.com/office/powerpoint/2010/main" val="35723620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5C1A5-C0E9-4B4D-9184-A8330811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Appendix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57D3FC4-F088-5E48-BC37-F725F830FF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19394" y="1852904"/>
            <a:ext cx="3231050" cy="47522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DC3CAF-4577-604B-AA7B-CBB8B18C1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0444" y="4838700"/>
            <a:ext cx="1441556" cy="2019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7D0986-1F44-FA4A-A380-2696B894BE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5127" y="1852904"/>
            <a:ext cx="3231050" cy="47522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9206A-6C66-834F-924A-7755EC6230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300" y="1852904"/>
            <a:ext cx="3231050" cy="47522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A2CB81-959E-9946-845E-C910563FE32B}"/>
              </a:ext>
            </a:extLst>
          </p:cNvPr>
          <p:cNvSpPr txBox="1"/>
          <p:nvPr/>
        </p:nvSpPr>
        <p:spPr>
          <a:xfrm>
            <a:off x="1239835" y="1383908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Wrist Sensor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448008-4537-0542-AFC4-3C922E6DDFED}"/>
              </a:ext>
            </a:extLst>
          </p:cNvPr>
          <p:cNvSpPr txBox="1"/>
          <p:nvPr/>
        </p:nvSpPr>
        <p:spPr>
          <a:xfrm>
            <a:off x="4892670" y="1383908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9 Sensors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A2DDEF-6831-504B-8512-E68C87EEAF07}"/>
              </a:ext>
            </a:extLst>
          </p:cNvPr>
          <p:cNvSpPr txBox="1"/>
          <p:nvPr/>
        </p:nvSpPr>
        <p:spPr>
          <a:xfrm>
            <a:off x="7933408" y="1415427"/>
            <a:ext cx="2403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Wrist &amp; Shoe Sensor</a:t>
            </a:r>
          </a:p>
        </p:txBody>
      </p:sp>
    </p:spTree>
    <p:extLst>
      <p:ext uri="{BB962C8B-B14F-4D97-AF65-F5344CB8AC3E}">
        <p14:creationId xmlns:p14="http://schemas.microsoft.com/office/powerpoint/2010/main" val="80238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5C1A5-C0E9-4B4D-9184-A8330811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Palatino" pitchFamily="2" charset="77"/>
              </a:rPr>
              <a:t>What’s Currently on the Market?</a:t>
            </a:r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F49017-2BAE-4744-9AB2-B80E4CE5FD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89" t="28014" r="25611"/>
          <a:stretch/>
        </p:blipFill>
        <p:spPr>
          <a:xfrm>
            <a:off x="9518701" y="4212771"/>
            <a:ext cx="2673299" cy="26452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5CCAC3-C3E9-C94A-B52A-40E4126254B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8237" y="2523151"/>
            <a:ext cx="2165551" cy="216555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B90C225-5B77-964B-A5C6-203AAA41AF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8001" y="2415293"/>
            <a:ext cx="1964048" cy="246791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3FD7D09-F49C-8740-BB3B-44D59A172E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0125" y="2645229"/>
            <a:ext cx="2353859" cy="216555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E1B9AF0-1EAC-E044-BCDC-A1A63C5EA882}"/>
              </a:ext>
            </a:extLst>
          </p:cNvPr>
          <p:cNvSpPr/>
          <p:nvPr/>
        </p:nvSpPr>
        <p:spPr>
          <a:xfrm>
            <a:off x="1233399" y="5535385"/>
            <a:ext cx="8273143" cy="682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Single Sensor – Inertial Measurement Unit (I.M.U.)</a:t>
            </a:r>
          </a:p>
        </p:txBody>
      </p:sp>
    </p:spTree>
    <p:extLst>
      <p:ext uri="{BB962C8B-B14F-4D97-AF65-F5344CB8AC3E}">
        <p14:creationId xmlns:p14="http://schemas.microsoft.com/office/powerpoint/2010/main" val="27414838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2C75D8-12FE-B64F-B43F-DF0F809FF1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 l="24832" b="41392"/>
          <a:stretch/>
        </p:blipFill>
        <p:spPr>
          <a:xfrm>
            <a:off x="9406682" y="5229225"/>
            <a:ext cx="2785317" cy="162877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00D8A3E-8CF9-8B4F-AB40-34C543E9599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  <a14:imgEffect>
                      <a14:brightnessContrast bright="-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051" y="1531113"/>
            <a:ext cx="11511662" cy="438150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30E22EF-7B76-1B48-BF2B-A61743BB4B7A}"/>
              </a:ext>
            </a:extLst>
          </p:cNvPr>
          <p:cNvSpPr/>
          <p:nvPr/>
        </p:nvSpPr>
        <p:spPr>
          <a:xfrm>
            <a:off x="4215625" y="2615878"/>
            <a:ext cx="3271827" cy="1964829"/>
          </a:xfrm>
          <a:prstGeom prst="rect">
            <a:avLst/>
          </a:prstGeom>
          <a:solidFill>
            <a:schemeClr val="dk1">
              <a:alpha val="64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5C1A5-C0E9-4B4D-9184-A8330811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ook" panose="02000503020000020003" pitchFamily="2" charset="0"/>
              </a:rPr>
              <a:t>Data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94CBEE-F8BE-3B45-A1E1-C170F244E4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00" t="66681" r="88218" b="27102"/>
          <a:stretch/>
        </p:blipFill>
        <p:spPr>
          <a:xfrm>
            <a:off x="4273501" y="3231316"/>
            <a:ext cx="1178175" cy="4051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E07F46-5A81-9B4E-89BE-2110C06EDB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71" t="57737" r="77652" b="36376"/>
          <a:stretch/>
        </p:blipFill>
        <p:spPr>
          <a:xfrm>
            <a:off x="4215625" y="2615878"/>
            <a:ext cx="3213952" cy="4051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028D33-9E54-E144-A6F0-B5D952B7DF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71" t="63605" r="77652" b="33319"/>
          <a:stretch/>
        </p:blipFill>
        <p:spPr>
          <a:xfrm>
            <a:off x="4215625" y="2969341"/>
            <a:ext cx="3271827" cy="3800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CD6DD9-B4FF-F546-8995-CBB48998A1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71" t="63605" r="77652" b="33319"/>
          <a:stretch/>
        </p:blipFill>
        <p:spPr>
          <a:xfrm>
            <a:off x="4215625" y="3472240"/>
            <a:ext cx="3271827" cy="3888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118203-484F-C54E-A2BA-E0758B3859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71" t="63605" r="77652" b="33319"/>
          <a:stretch/>
        </p:blipFill>
        <p:spPr>
          <a:xfrm>
            <a:off x="4215625" y="3952616"/>
            <a:ext cx="3271827" cy="3888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44DE73C-9447-1D4F-9D83-F3092888CD19}"/>
              </a:ext>
            </a:extLst>
          </p:cNvPr>
          <p:cNvSpPr>
            <a:spLocks/>
          </p:cNvSpPr>
          <p:nvPr/>
        </p:nvSpPr>
        <p:spPr>
          <a:xfrm>
            <a:off x="4215625" y="2615878"/>
            <a:ext cx="3271827" cy="19648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4FB918-B578-8E41-81B5-CA216442BB55}"/>
              </a:ext>
            </a:extLst>
          </p:cNvPr>
          <p:cNvSpPr/>
          <p:nvPr/>
        </p:nvSpPr>
        <p:spPr>
          <a:xfrm>
            <a:off x="444500" y="4427130"/>
            <a:ext cx="2842363" cy="349694"/>
          </a:xfrm>
          <a:prstGeom prst="rect">
            <a:avLst/>
          </a:prstGeom>
          <a:noFill/>
          <a:ln w="38100">
            <a:solidFill>
              <a:schemeClr val="tx1"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4B7250-9913-BE45-9710-DAEA66508271}"/>
              </a:ext>
            </a:extLst>
          </p:cNvPr>
          <p:cNvSpPr/>
          <p:nvPr/>
        </p:nvSpPr>
        <p:spPr>
          <a:xfrm>
            <a:off x="444499" y="4013200"/>
            <a:ext cx="2842363" cy="349694"/>
          </a:xfrm>
          <a:prstGeom prst="rect">
            <a:avLst/>
          </a:prstGeom>
          <a:noFill/>
          <a:ln w="38100">
            <a:solidFill>
              <a:schemeClr val="tx1"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8E7DF5-AA31-8740-86AF-6394FD1A0117}"/>
              </a:ext>
            </a:extLst>
          </p:cNvPr>
          <p:cNvSpPr/>
          <p:nvPr/>
        </p:nvSpPr>
        <p:spPr>
          <a:xfrm>
            <a:off x="8149515" y="5432414"/>
            <a:ext cx="1985086" cy="349694"/>
          </a:xfrm>
          <a:prstGeom prst="rect">
            <a:avLst/>
          </a:prstGeom>
          <a:noFill/>
          <a:ln w="38100">
            <a:solidFill>
              <a:schemeClr val="tx1"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8799CF-80C3-4641-8C5D-5CF0EBEE088F}"/>
              </a:ext>
            </a:extLst>
          </p:cNvPr>
          <p:cNvSpPr/>
          <p:nvPr/>
        </p:nvSpPr>
        <p:spPr>
          <a:xfrm>
            <a:off x="8149515" y="4738607"/>
            <a:ext cx="1985086" cy="349694"/>
          </a:xfrm>
          <a:prstGeom prst="rect">
            <a:avLst/>
          </a:prstGeom>
          <a:noFill/>
          <a:ln w="38100">
            <a:solidFill>
              <a:schemeClr val="tx1"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37C38A3-FA66-F54E-BF80-0D2146D3E6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2558" t="73822" r="21974" b="19373"/>
          <a:stretch/>
        </p:blipFill>
        <p:spPr>
          <a:xfrm>
            <a:off x="4260801" y="3687151"/>
            <a:ext cx="848340" cy="4018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D792C30-9AF0-8A44-9CF4-3D673EF25A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2535" t="89990" r="21688" b="3418"/>
          <a:stretch/>
        </p:blipFill>
        <p:spPr>
          <a:xfrm>
            <a:off x="4260433" y="4147034"/>
            <a:ext cx="925275" cy="401843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92C7F12-9E5C-DD48-BA8B-6D19B3D82206}"/>
              </a:ext>
            </a:extLst>
          </p:cNvPr>
          <p:cNvCxnSpPr>
            <a:cxnSpLocks/>
          </p:cNvCxnSpPr>
          <p:nvPr/>
        </p:nvCxnSpPr>
        <p:spPr>
          <a:xfrm flipV="1">
            <a:off x="444499" y="2933569"/>
            <a:ext cx="3771126" cy="1254479"/>
          </a:xfrm>
          <a:prstGeom prst="line">
            <a:avLst/>
          </a:prstGeom>
          <a:ln w="38100">
            <a:solidFill>
              <a:schemeClr val="tx1"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EAEC527-589B-A44F-8AE9-7B9C55C16EEE}"/>
              </a:ext>
            </a:extLst>
          </p:cNvPr>
          <p:cNvCxnSpPr>
            <a:cxnSpLocks/>
          </p:cNvCxnSpPr>
          <p:nvPr/>
        </p:nvCxnSpPr>
        <p:spPr>
          <a:xfrm flipV="1">
            <a:off x="489307" y="3373663"/>
            <a:ext cx="3752159" cy="1226418"/>
          </a:xfrm>
          <a:prstGeom prst="line">
            <a:avLst/>
          </a:prstGeom>
          <a:ln w="38100">
            <a:solidFill>
              <a:schemeClr val="tx1"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E608EA7-F878-2140-8462-0B45F01658E1}"/>
              </a:ext>
            </a:extLst>
          </p:cNvPr>
          <p:cNvCxnSpPr>
            <a:cxnSpLocks/>
            <a:endCxn id="19" idx="3"/>
          </p:cNvCxnSpPr>
          <p:nvPr/>
        </p:nvCxnSpPr>
        <p:spPr>
          <a:xfrm>
            <a:off x="7505770" y="3920617"/>
            <a:ext cx="2628831" cy="992837"/>
          </a:xfrm>
          <a:prstGeom prst="line">
            <a:avLst/>
          </a:prstGeom>
          <a:ln w="38100">
            <a:solidFill>
              <a:schemeClr val="tx1"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224856E-B2E2-3545-970D-EB27C62F2CBC}"/>
              </a:ext>
            </a:extLst>
          </p:cNvPr>
          <p:cNvCxnSpPr>
            <a:cxnSpLocks/>
            <a:endCxn id="18" idx="3"/>
          </p:cNvCxnSpPr>
          <p:nvPr/>
        </p:nvCxnSpPr>
        <p:spPr>
          <a:xfrm>
            <a:off x="7524088" y="4375871"/>
            <a:ext cx="2610513" cy="1231390"/>
          </a:xfrm>
          <a:prstGeom prst="line">
            <a:avLst/>
          </a:prstGeom>
          <a:ln w="38100">
            <a:solidFill>
              <a:schemeClr val="tx1"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720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5C1A5-C0E9-4B4D-9184-A8330811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Palatino" pitchFamily="2" charset="77"/>
              </a:rPr>
              <a:t>What If Instead…</a:t>
            </a:r>
            <a:endParaRPr lang="en-US" dirty="0">
              <a:ea typeface="Palatin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37A5C-D78A-F249-939A-7BE5BCBEE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BC87D1-E2B1-8F47-8215-5190605BB0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35020" b="-1985"/>
          <a:stretch/>
        </p:blipFill>
        <p:spPr>
          <a:xfrm>
            <a:off x="10226812" y="4544784"/>
            <a:ext cx="1965184" cy="231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85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5C1A5-C0E9-4B4D-9184-A8330811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Palatino" pitchFamily="2" charset="77"/>
              </a:rPr>
              <a:t>What If Instead…</a:t>
            </a:r>
            <a:endParaRPr lang="en-US" dirty="0">
              <a:ea typeface="Palatino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854606-92C9-914C-87D2-B73CEE9EFC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35020" b="-1985"/>
          <a:stretch/>
        </p:blipFill>
        <p:spPr>
          <a:xfrm>
            <a:off x="10226812" y="4544784"/>
            <a:ext cx="1965184" cy="2313216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9DA0CEC-C9D9-0C47-9C5D-DECDE9BDA8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1597" y="4062009"/>
            <a:ext cx="1872101" cy="1245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6D0199-0FBB-1F4E-9DD5-EA2B16A0B2B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30303"/>
              </a:clrFrom>
              <a:clrTo>
                <a:srgbClr val="030303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5122" y="1757058"/>
            <a:ext cx="6819938" cy="4262461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11BBDDFA-50CC-6142-B65E-B731A43C137F}"/>
              </a:ext>
            </a:extLst>
          </p:cNvPr>
          <p:cNvSpPr/>
          <p:nvPr/>
        </p:nvSpPr>
        <p:spPr>
          <a:xfrm>
            <a:off x="5334001" y="3148013"/>
            <a:ext cx="323850" cy="2381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CC22C4-8992-0B4E-9C8B-A3436AE5674A}"/>
              </a:ext>
            </a:extLst>
          </p:cNvPr>
          <p:cNvCxnSpPr>
            <a:cxnSpLocks/>
          </p:cNvCxnSpPr>
          <p:nvPr/>
        </p:nvCxnSpPr>
        <p:spPr>
          <a:xfrm flipV="1">
            <a:off x="2842464" y="3309257"/>
            <a:ext cx="2468734" cy="13756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1DD26EC3-A520-184F-9798-B9F55EE5F672}"/>
              </a:ext>
            </a:extLst>
          </p:cNvPr>
          <p:cNvSpPr/>
          <p:nvPr/>
        </p:nvSpPr>
        <p:spPr>
          <a:xfrm rot="780000">
            <a:off x="6871632" y="4162912"/>
            <a:ext cx="394714" cy="637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E596AB-1EC9-4A4F-A986-C84D5D92D37E}"/>
              </a:ext>
            </a:extLst>
          </p:cNvPr>
          <p:cNvCxnSpPr>
            <a:cxnSpLocks/>
          </p:cNvCxnSpPr>
          <p:nvPr/>
        </p:nvCxnSpPr>
        <p:spPr>
          <a:xfrm flipV="1">
            <a:off x="2875122" y="4544784"/>
            <a:ext cx="4005681" cy="1306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412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5C1A5-C0E9-4B4D-9184-A8330811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ook" panose="02000503020000020003" pitchFamily="2" charset="0"/>
              </a:rPr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37A5C-D78A-F249-939A-7BE5BCBEE9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0365" y="1825625"/>
            <a:ext cx="6270173" cy="2452461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 dirty="0">
                <a:latin typeface="Avenir Book" panose="02000503020000020003" pitchFamily="2" charset="0"/>
              </a:rPr>
              <a:t>UCI Machine Learning Repository</a:t>
            </a:r>
          </a:p>
          <a:p>
            <a:pPr marL="457200" lvl="1" indent="0">
              <a:buNone/>
            </a:pPr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7B1C06-8647-A744-B98E-C9E3487992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9428"/>
          <a:stretch/>
        </p:blipFill>
        <p:spPr>
          <a:xfrm>
            <a:off x="9580176" y="5061856"/>
            <a:ext cx="2611823" cy="1796143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D8A7581-F66C-D140-90C7-3ECAEAF8C7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808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5C1A5-C0E9-4B4D-9184-A8330811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ook" panose="02000503020000020003" pitchFamily="2" charset="0"/>
              </a:rPr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37A5C-D78A-F249-939A-7BE5BCBEE9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0365" y="1825625"/>
            <a:ext cx="6270173" cy="2784475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 dirty="0">
                <a:latin typeface="Avenir Book" panose="02000503020000020003" pitchFamily="2" charset="0"/>
              </a:rPr>
              <a:t>UCI Machine Learning Repository</a:t>
            </a:r>
          </a:p>
          <a:p>
            <a:pPr lvl="1">
              <a:lnSpc>
                <a:spcPct val="125000"/>
              </a:lnSpc>
            </a:pPr>
            <a:r>
              <a:rPr lang="en-US" dirty="0">
                <a:latin typeface="Avenir Book" panose="02000503020000020003" pitchFamily="2" charset="0"/>
              </a:rPr>
              <a:t>9 Different Simultaneous I.M.U. Sensors</a:t>
            </a:r>
          </a:p>
          <a:p>
            <a:pPr lvl="1">
              <a:lnSpc>
                <a:spcPct val="125000"/>
              </a:lnSpc>
            </a:pPr>
            <a:r>
              <a:rPr lang="en-US" dirty="0">
                <a:latin typeface="Avenir Book" panose="02000503020000020003" pitchFamily="2" charset="0"/>
              </a:rPr>
              <a:t>17 Different Human Subjects</a:t>
            </a:r>
          </a:p>
          <a:p>
            <a:pPr marL="457200" lvl="1" indent="0">
              <a:buNone/>
            </a:pPr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7B1C06-8647-A744-B98E-C9E3487992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9428"/>
          <a:stretch/>
        </p:blipFill>
        <p:spPr>
          <a:xfrm>
            <a:off x="9580176" y="5061856"/>
            <a:ext cx="2611823" cy="1796143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D4A58-B843-AB40-9A9D-67AF009DC7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356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5C1A5-C0E9-4B4D-9184-A8330811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ook" panose="02000503020000020003" pitchFamily="2" charset="0"/>
              </a:rPr>
              <a:t>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7B1C06-8647-A744-B98E-C9E3487992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9428"/>
          <a:stretch/>
        </p:blipFill>
        <p:spPr>
          <a:xfrm>
            <a:off x="9580176" y="5061856"/>
            <a:ext cx="2611823" cy="1796143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4F2011B-F5C1-0646-B241-43DF40A893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7731"/>
          <a:stretch/>
        </p:blipFill>
        <p:spPr>
          <a:xfrm>
            <a:off x="6683829" y="1825625"/>
            <a:ext cx="4669971" cy="294090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CEE1699-82A4-904A-B747-2B1CF584A367}"/>
              </a:ext>
            </a:extLst>
          </p:cNvPr>
          <p:cNvSpPr txBox="1">
            <a:spLocks/>
          </p:cNvSpPr>
          <p:nvPr/>
        </p:nvSpPr>
        <p:spPr>
          <a:xfrm>
            <a:off x="250365" y="1825625"/>
            <a:ext cx="6270173" cy="28479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en-US" sz="3000" dirty="0">
                <a:latin typeface="Avenir Book" panose="02000503020000020003" pitchFamily="2" charset="0"/>
              </a:rPr>
              <a:t>UCI Machine Learning Repository</a:t>
            </a:r>
          </a:p>
          <a:p>
            <a:pPr lvl="1">
              <a:lnSpc>
                <a:spcPct val="125000"/>
              </a:lnSpc>
            </a:pPr>
            <a:r>
              <a:rPr lang="en-US" sz="2600" dirty="0">
                <a:latin typeface="Avenir Book" panose="02000503020000020003" pitchFamily="2" charset="0"/>
              </a:rPr>
              <a:t>9 Different Simultaneous I.M.U. Sensors</a:t>
            </a:r>
          </a:p>
          <a:p>
            <a:pPr lvl="1">
              <a:lnSpc>
                <a:spcPct val="125000"/>
              </a:lnSpc>
            </a:pPr>
            <a:r>
              <a:rPr lang="en-US" sz="2600" dirty="0">
                <a:latin typeface="Avenir Book" panose="02000503020000020003" pitchFamily="2" charset="0"/>
              </a:rPr>
              <a:t>17 Different Human Subjects</a:t>
            </a:r>
          </a:p>
          <a:p>
            <a:pPr lvl="1">
              <a:lnSpc>
                <a:spcPct val="125000"/>
              </a:lnSpc>
            </a:pPr>
            <a:r>
              <a:rPr lang="en-US" sz="2600" dirty="0">
                <a:solidFill>
                  <a:schemeClr val="bg1"/>
                </a:solidFill>
                <a:latin typeface="Avenir Book" panose="02000503020000020003" pitchFamily="2" charset="0"/>
              </a:rPr>
              <a:t>2.6 Million Rows</a:t>
            </a:r>
          </a:p>
          <a:p>
            <a:pPr lvl="1">
              <a:lnSpc>
                <a:spcPct val="125000"/>
              </a:lnSpc>
            </a:pPr>
            <a:r>
              <a:rPr lang="en-US" sz="2600" dirty="0">
                <a:solidFill>
                  <a:schemeClr val="bg1"/>
                </a:solidFill>
                <a:latin typeface="Avenir Book" panose="02000503020000020003" pitchFamily="2" charset="0"/>
              </a:rPr>
              <a:t>120 Columns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720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10205</TotalTime>
  <Words>457</Words>
  <Application>Microsoft Macintosh PowerPoint</Application>
  <PresentationFormat>Widescreen</PresentationFormat>
  <Paragraphs>149</Paragraphs>
  <Slides>40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Avenir Book</vt:lpstr>
      <vt:lpstr>Calibri</vt:lpstr>
      <vt:lpstr>Calibri Light</vt:lpstr>
      <vt:lpstr>Palatino</vt:lpstr>
      <vt:lpstr>Wingdings</vt:lpstr>
      <vt:lpstr>Office Theme</vt:lpstr>
      <vt:lpstr>Detecting Athletic Movements With Smart Apparel</vt:lpstr>
      <vt:lpstr>What’s Currently on the Market?</vt:lpstr>
      <vt:lpstr>What’s Currently on the Market?</vt:lpstr>
      <vt:lpstr>What’s Currently on the Market?</vt:lpstr>
      <vt:lpstr>What If Instead…</vt:lpstr>
      <vt:lpstr>What If Instead…</vt:lpstr>
      <vt:lpstr>Data</vt:lpstr>
      <vt:lpstr>Data</vt:lpstr>
      <vt:lpstr>Data</vt:lpstr>
      <vt:lpstr>Data</vt:lpstr>
      <vt:lpstr>Data</vt:lpstr>
      <vt:lpstr>Data</vt:lpstr>
      <vt:lpstr>Data</vt:lpstr>
      <vt:lpstr>Data</vt:lpstr>
      <vt:lpstr>Data</vt:lpstr>
      <vt:lpstr>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</vt:lpstr>
      <vt:lpstr>Model</vt:lpstr>
      <vt:lpstr>Model</vt:lpstr>
      <vt:lpstr>Model</vt:lpstr>
      <vt:lpstr>Model</vt:lpstr>
      <vt:lpstr>Results</vt:lpstr>
      <vt:lpstr>Results</vt:lpstr>
      <vt:lpstr>Results</vt:lpstr>
      <vt:lpstr>Results</vt:lpstr>
      <vt:lpstr>Future Work</vt:lpstr>
      <vt:lpstr>Future Work</vt:lpstr>
      <vt:lpstr>Thank You</vt:lpstr>
      <vt:lpstr>Appendix</vt:lpstr>
      <vt:lpstr>Appendix</vt:lpstr>
      <vt:lpstr>Appendix</vt:lpstr>
      <vt:lpstr>Appendix</vt:lpstr>
      <vt:lpstr>Appendix</vt:lpstr>
      <vt:lpstr>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d.alexlou17@gmail.com</dc:creator>
  <cp:lastModifiedBy>d.alexlou17@gmail.com</cp:lastModifiedBy>
  <cp:revision>97</cp:revision>
  <dcterms:created xsi:type="dcterms:W3CDTF">2019-09-12T16:00:43Z</dcterms:created>
  <dcterms:modified xsi:type="dcterms:W3CDTF">2019-09-19T18:05:57Z</dcterms:modified>
</cp:coreProperties>
</file>